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2" r:id="rId1"/>
    <p:sldMasterId id="2147483844" r:id="rId2"/>
    <p:sldMasterId id="2147483857" r:id="rId3"/>
  </p:sldMasterIdLst>
  <p:notesMasterIdLst>
    <p:notesMasterId r:id="rId47"/>
  </p:notesMasterIdLst>
  <p:sldIdLst>
    <p:sldId id="325" r:id="rId4"/>
    <p:sldId id="323" r:id="rId5"/>
    <p:sldId id="258" r:id="rId6"/>
    <p:sldId id="263" r:id="rId7"/>
    <p:sldId id="329" r:id="rId8"/>
    <p:sldId id="256" r:id="rId9"/>
    <p:sldId id="269" r:id="rId10"/>
    <p:sldId id="270" r:id="rId11"/>
    <p:sldId id="271" r:id="rId12"/>
    <p:sldId id="346" r:id="rId13"/>
    <p:sldId id="347" r:id="rId14"/>
    <p:sldId id="280" r:id="rId15"/>
    <p:sldId id="284" r:id="rId16"/>
    <p:sldId id="345" r:id="rId17"/>
    <p:sldId id="344" r:id="rId18"/>
    <p:sldId id="340" r:id="rId19"/>
    <p:sldId id="333" r:id="rId20"/>
    <p:sldId id="342" r:id="rId21"/>
    <p:sldId id="343" r:id="rId22"/>
    <p:sldId id="341" r:id="rId23"/>
    <p:sldId id="338" r:id="rId24"/>
    <p:sldId id="339" r:id="rId25"/>
    <p:sldId id="350" r:id="rId26"/>
    <p:sldId id="348" r:id="rId27"/>
    <p:sldId id="349" r:id="rId28"/>
    <p:sldId id="351" r:id="rId29"/>
    <p:sldId id="352" r:id="rId30"/>
    <p:sldId id="375" r:id="rId31"/>
    <p:sldId id="376" r:id="rId32"/>
    <p:sldId id="378" r:id="rId33"/>
    <p:sldId id="374" r:id="rId34"/>
    <p:sldId id="313" r:id="rId35"/>
    <p:sldId id="363" r:id="rId36"/>
    <p:sldId id="356" r:id="rId37"/>
    <p:sldId id="366" r:id="rId38"/>
    <p:sldId id="367" r:id="rId39"/>
    <p:sldId id="368" r:id="rId40"/>
    <p:sldId id="369" r:id="rId41"/>
    <p:sldId id="370" r:id="rId42"/>
    <p:sldId id="371" r:id="rId43"/>
    <p:sldId id="372" r:id="rId44"/>
    <p:sldId id="359" r:id="rId45"/>
    <p:sldId id="257" r:id="rId4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475"/>
    <a:srgbClr val="A4FFFE"/>
    <a:srgbClr val="C9FF91"/>
    <a:srgbClr val="700C16"/>
    <a:srgbClr val="046E1C"/>
    <a:srgbClr val="75E0FF"/>
    <a:srgbClr val="C9D5BE"/>
    <a:srgbClr val="BAC9B5"/>
    <a:srgbClr val="F1F5FF"/>
    <a:srgbClr val="E600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27"/>
    <p:restoredTop sz="82090" autoAdjust="0"/>
  </p:normalViewPr>
  <p:slideViewPr>
    <p:cSldViewPr snapToGrid="0" snapToObjects="1">
      <p:cViewPr varScale="1">
        <p:scale>
          <a:sx n="151" d="100"/>
          <a:sy n="151" d="100"/>
        </p:scale>
        <p:origin x="538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B5933-F34E-B549-8C3E-5D4E3718073A}" type="datetimeFigureOut">
              <a:rPr lang="fr-FR" smtClean="0"/>
              <a:t>23/01/2024</a:t>
            </a:fld>
            <a:endParaRPr lang="fr-FR"/>
          </a:p>
        </p:txBody>
      </p:sp>
      <p:sp>
        <p:nvSpPr>
          <p:cNvPr id="4" name="Espace réservé de l'image des diapositives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26A53-A239-D549-8F1F-7718CD7F6156}" type="slidenum">
              <a:rPr lang="fr-FR" smtClean="0"/>
              <a:t>‹N°›</a:t>
            </a:fld>
            <a:endParaRPr lang="fr-FR"/>
          </a:p>
        </p:txBody>
      </p:sp>
    </p:spTree>
    <p:extLst>
      <p:ext uri="{BB962C8B-B14F-4D97-AF65-F5344CB8AC3E}">
        <p14:creationId xmlns:p14="http://schemas.microsoft.com/office/powerpoint/2010/main" val="3301737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GGE</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626A53-A239-D549-8F1F-7718CD7F615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069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JYT</a:t>
            </a:r>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10</a:t>
            </a:fld>
            <a:endParaRPr lang="fr-FR"/>
          </a:p>
        </p:txBody>
      </p:sp>
    </p:spTree>
    <p:extLst>
      <p:ext uri="{BB962C8B-B14F-4D97-AF65-F5344CB8AC3E}">
        <p14:creationId xmlns:p14="http://schemas.microsoft.com/office/powerpoint/2010/main" val="2331445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JYT</a:t>
            </a:r>
          </a:p>
          <a:p>
            <a:endParaRPr lang="fr-FR" dirty="0"/>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11</a:t>
            </a:fld>
            <a:endParaRPr lang="fr-FR"/>
          </a:p>
        </p:txBody>
      </p:sp>
    </p:spTree>
    <p:extLst>
      <p:ext uri="{BB962C8B-B14F-4D97-AF65-F5344CB8AC3E}">
        <p14:creationId xmlns:p14="http://schemas.microsoft.com/office/powerpoint/2010/main" val="3302147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JYT</a:t>
            </a:r>
          </a:p>
          <a:p>
            <a:endParaRPr lang="fr-FR" dirty="0"/>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12</a:t>
            </a:fld>
            <a:endParaRPr lang="fr-FR"/>
          </a:p>
        </p:txBody>
      </p:sp>
    </p:spTree>
    <p:extLst>
      <p:ext uri="{BB962C8B-B14F-4D97-AF65-F5344CB8AC3E}">
        <p14:creationId xmlns:p14="http://schemas.microsoft.com/office/powerpoint/2010/main" val="785639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JYT</a:t>
            </a:r>
          </a:p>
          <a:p>
            <a:endParaRPr lang="fr-FR" dirty="0"/>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13</a:t>
            </a:fld>
            <a:endParaRPr lang="fr-FR"/>
          </a:p>
        </p:txBody>
      </p:sp>
    </p:spTree>
    <p:extLst>
      <p:ext uri="{BB962C8B-B14F-4D97-AF65-F5344CB8AC3E}">
        <p14:creationId xmlns:p14="http://schemas.microsoft.com/office/powerpoint/2010/main" val="2517956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JYT</a:t>
            </a:r>
          </a:p>
          <a:p>
            <a:endParaRPr lang="fr-FR" dirty="0"/>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14</a:t>
            </a:fld>
            <a:endParaRPr lang="fr-FR"/>
          </a:p>
        </p:txBody>
      </p:sp>
    </p:spTree>
    <p:extLst>
      <p:ext uri="{BB962C8B-B14F-4D97-AF65-F5344CB8AC3E}">
        <p14:creationId xmlns:p14="http://schemas.microsoft.com/office/powerpoint/2010/main" val="2678243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DM</a:t>
            </a:r>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15</a:t>
            </a:fld>
            <a:endParaRPr lang="fr-FR"/>
          </a:p>
        </p:txBody>
      </p:sp>
    </p:spTree>
    <p:extLst>
      <p:ext uri="{BB962C8B-B14F-4D97-AF65-F5344CB8AC3E}">
        <p14:creationId xmlns:p14="http://schemas.microsoft.com/office/powerpoint/2010/main" val="2791351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DM</a:t>
            </a:r>
          </a:p>
          <a:p>
            <a:endParaRPr lang="fr-FR" dirty="0"/>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16</a:t>
            </a:fld>
            <a:endParaRPr lang="fr-FR"/>
          </a:p>
        </p:txBody>
      </p:sp>
    </p:spTree>
    <p:extLst>
      <p:ext uri="{BB962C8B-B14F-4D97-AF65-F5344CB8AC3E}">
        <p14:creationId xmlns:p14="http://schemas.microsoft.com/office/powerpoint/2010/main" val="3225200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DM</a:t>
            </a:r>
          </a:p>
          <a:p>
            <a:endParaRPr lang="fr-FR" dirty="0"/>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17</a:t>
            </a:fld>
            <a:endParaRPr lang="fr-FR"/>
          </a:p>
        </p:txBody>
      </p:sp>
    </p:spTree>
    <p:extLst>
      <p:ext uri="{BB962C8B-B14F-4D97-AF65-F5344CB8AC3E}">
        <p14:creationId xmlns:p14="http://schemas.microsoft.com/office/powerpoint/2010/main" val="4291014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DM</a:t>
            </a:r>
          </a:p>
          <a:p>
            <a:endParaRPr lang="fr-FR" dirty="0"/>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18</a:t>
            </a:fld>
            <a:endParaRPr lang="fr-FR"/>
          </a:p>
        </p:txBody>
      </p:sp>
    </p:spTree>
    <p:extLst>
      <p:ext uri="{BB962C8B-B14F-4D97-AF65-F5344CB8AC3E}">
        <p14:creationId xmlns:p14="http://schemas.microsoft.com/office/powerpoint/2010/main" val="2308292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DM</a:t>
            </a:r>
          </a:p>
          <a:p>
            <a:endParaRPr lang="fr-FR" dirty="0"/>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19</a:t>
            </a:fld>
            <a:endParaRPr lang="fr-FR"/>
          </a:p>
        </p:txBody>
      </p:sp>
    </p:spTree>
    <p:extLst>
      <p:ext uri="{BB962C8B-B14F-4D97-AF65-F5344CB8AC3E}">
        <p14:creationId xmlns:p14="http://schemas.microsoft.com/office/powerpoint/2010/main" val="19491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GGE</a:t>
            </a:r>
          </a:p>
          <a:p>
            <a:endParaRPr lang="fr-FR" dirty="0"/>
          </a:p>
          <a:p>
            <a:r>
              <a:rPr lang="fr-FR" dirty="0"/>
              <a:t>- ce PEPR s’inscrit dans la </a:t>
            </a:r>
            <a:r>
              <a:rPr lang="fr-FR" dirty="0" err="1"/>
              <a:t>sna</a:t>
            </a:r>
            <a:r>
              <a:rPr lang="fr-FR" dirty="0"/>
              <a:t> Solutions pour une Ville Durable et Bâtiment Innovant</a:t>
            </a:r>
          </a:p>
          <a:p>
            <a:r>
              <a:rPr lang="fr-FR" dirty="0"/>
              <a:t>- Nous travaillons depuis 2021 afin de trouver les nécessaires synergies avec un ensemble d’acteurs, trouver les modalités pour accompagner les projets vertueux et valoriser de nouvelles solutions en réponse aux défis de la ville et des territoires de demain.</a:t>
            </a:r>
          </a:p>
          <a:p>
            <a:endParaRPr lang="fr-FR" dirty="0"/>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2</a:t>
            </a:fld>
            <a:endParaRPr lang="fr-FR"/>
          </a:p>
        </p:txBody>
      </p:sp>
    </p:spTree>
    <p:extLst>
      <p:ext uri="{BB962C8B-B14F-4D97-AF65-F5344CB8AC3E}">
        <p14:creationId xmlns:p14="http://schemas.microsoft.com/office/powerpoint/2010/main" val="881207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GGE</a:t>
            </a:r>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20</a:t>
            </a:fld>
            <a:endParaRPr lang="fr-FR"/>
          </a:p>
        </p:txBody>
      </p:sp>
    </p:spTree>
    <p:extLst>
      <p:ext uri="{BB962C8B-B14F-4D97-AF65-F5344CB8AC3E}">
        <p14:creationId xmlns:p14="http://schemas.microsoft.com/office/powerpoint/2010/main" val="2050771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GGE</a:t>
            </a:r>
          </a:p>
          <a:p>
            <a:r>
              <a:rPr lang="fr-FR" dirty="0"/>
              <a:t>Ressourcer, maturer, capitaliser, concrétiser, sensibiliser et coordonner sont les maîtres mots. </a:t>
            </a:r>
          </a:p>
          <a:p>
            <a:endParaRPr lang="fr-FR" dirty="0"/>
          </a:p>
          <a:p>
            <a:r>
              <a:rPr lang="fr-FR" dirty="0"/>
              <a:t>L’animation que nous allons y insuffler doit permettent d’organiser, faciliter, aider à la transformation. Un rôle important est aussi d’éditorialiser la recherche et de faire savoir que ces recherches ont abouties à des avancées scientifiques et techniques.</a:t>
            </a:r>
          </a:p>
          <a:p>
            <a:endParaRPr lang="fr-FR" dirty="0"/>
          </a:p>
          <a:p>
            <a:r>
              <a:rPr lang="fr-FR" dirty="0"/>
              <a:t>Les centres opérationnels ont cette vocation à animer la communauté VDBI d’utilisateurs en ayant un focus sur les outils et méthodes détectées dans la communauté composée par les chercheurs et aussi les parties prenantes. Leurs expertises en font des lieux incontournables où l’on vient chercher les compétences, les analyses fines ainsi que les possibles orientations vers  d’autres experts. </a:t>
            </a:r>
          </a:p>
          <a:p>
            <a:endParaRPr lang="fr-FR" dirty="0"/>
          </a:p>
          <a:p>
            <a:r>
              <a:rPr lang="fr-FR" dirty="0"/>
              <a:t>Enfin la communauté, qui sait produire les solutions nécessaires à VDBI doit pouvoir s’appuyer sur l’organisation du PEPR en consultant, collaborant, partageant avec les CO. La recherche pourra venir chercher au PEPR des moyens de financement via les deux AAP que nous mettrons en place, mais aussi grâce aux programmes de nos partenaires comme l’ADEME (Parc), la banque des territoires (DVD, DIAT, TID), l’ANR, l’ANCT ou l’Europe (avec par exemple DUT), ou des modalités éprouvées comme les thèses CIFRE de l’ANRT.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21</a:t>
            </a:fld>
            <a:endParaRPr lang="fr-FR"/>
          </a:p>
        </p:txBody>
      </p:sp>
    </p:spTree>
    <p:extLst>
      <p:ext uri="{BB962C8B-B14F-4D97-AF65-F5344CB8AC3E}">
        <p14:creationId xmlns:p14="http://schemas.microsoft.com/office/powerpoint/2010/main" val="2307398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GGE</a:t>
            </a:r>
          </a:p>
          <a:p>
            <a:r>
              <a:rPr lang="fr-FR" dirty="0"/>
              <a:t>GGE</a:t>
            </a:r>
          </a:p>
          <a:p>
            <a:r>
              <a:rPr lang="fr-FR" dirty="0"/>
              <a:t>Il est nécessaire de créer des moments d’échanges, autour des CO, mais aussi lors de journées annuelles. </a:t>
            </a:r>
          </a:p>
          <a:p>
            <a:r>
              <a:rPr lang="fr-FR" dirty="0"/>
              <a:t>Que ce soit au niveau des CO et des projets qui seront financés, il est important d’échanger autour des résultats et d’assurer la mise en place de rapport d’étapes.</a:t>
            </a:r>
          </a:p>
          <a:p>
            <a:r>
              <a:rPr lang="fr-FR" dirty="0"/>
              <a:t>Les avancées seront regardées avec plusieurs paires de lunettes; c’est en cela que le collège des parties prenantes, le collège scientifique et le collège stratégique institutionnel apporteront un retour très important sur les avancées.</a:t>
            </a:r>
          </a:p>
          <a:p>
            <a:endParaRPr lang="fr-FR" dirty="0"/>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22</a:t>
            </a:fld>
            <a:endParaRPr lang="fr-FR"/>
          </a:p>
        </p:txBody>
      </p:sp>
    </p:spTree>
    <p:extLst>
      <p:ext uri="{BB962C8B-B14F-4D97-AF65-F5344CB8AC3E}">
        <p14:creationId xmlns:p14="http://schemas.microsoft.com/office/powerpoint/2010/main" val="1955377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GGE</a:t>
            </a:r>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23</a:t>
            </a:fld>
            <a:endParaRPr lang="fr-FR"/>
          </a:p>
        </p:txBody>
      </p:sp>
    </p:spTree>
    <p:extLst>
      <p:ext uri="{BB962C8B-B14F-4D97-AF65-F5344CB8AC3E}">
        <p14:creationId xmlns:p14="http://schemas.microsoft.com/office/powerpoint/2010/main" val="1394623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DME</a:t>
            </a:r>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24</a:t>
            </a:fld>
            <a:endParaRPr lang="fr-FR"/>
          </a:p>
        </p:txBody>
      </p:sp>
    </p:spTree>
    <p:extLst>
      <p:ext uri="{BB962C8B-B14F-4D97-AF65-F5344CB8AC3E}">
        <p14:creationId xmlns:p14="http://schemas.microsoft.com/office/powerpoint/2010/main" val="3284987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DME (ultra rapide)</a:t>
            </a:r>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25</a:t>
            </a:fld>
            <a:endParaRPr lang="fr-FR"/>
          </a:p>
        </p:txBody>
      </p:sp>
    </p:spTree>
    <p:extLst>
      <p:ext uri="{BB962C8B-B14F-4D97-AF65-F5344CB8AC3E}">
        <p14:creationId xmlns:p14="http://schemas.microsoft.com/office/powerpoint/2010/main" val="2499082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DME (ultra rapide)</a:t>
            </a:r>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26</a:t>
            </a:fld>
            <a:endParaRPr lang="fr-FR"/>
          </a:p>
        </p:txBody>
      </p:sp>
    </p:spTree>
    <p:extLst>
      <p:ext uri="{BB962C8B-B14F-4D97-AF65-F5344CB8AC3E}">
        <p14:creationId xmlns:p14="http://schemas.microsoft.com/office/powerpoint/2010/main" val="1005117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DME (ultra rapide)</a:t>
            </a:r>
          </a:p>
          <a:p>
            <a:endParaRPr lang="fr-FR" dirty="0"/>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27</a:t>
            </a:fld>
            <a:endParaRPr lang="fr-FR"/>
          </a:p>
        </p:txBody>
      </p:sp>
    </p:spTree>
    <p:extLst>
      <p:ext uri="{BB962C8B-B14F-4D97-AF65-F5344CB8AC3E}">
        <p14:creationId xmlns:p14="http://schemas.microsoft.com/office/powerpoint/2010/main" val="2327516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DME (ultra rapide)</a:t>
            </a:r>
          </a:p>
          <a:p>
            <a:endParaRPr lang="fr-FR" dirty="0"/>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28</a:t>
            </a:fld>
            <a:endParaRPr lang="fr-FR"/>
          </a:p>
        </p:txBody>
      </p:sp>
    </p:spTree>
    <p:extLst>
      <p:ext uri="{BB962C8B-B14F-4D97-AF65-F5344CB8AC3E}">
        <p14:creationId xmlns:p14="http://schemas.microsoft.com/office/powerpoint/2010/main" val="4123868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DME (ultra rapide)</a:t>
            </a:r>
          </a:p>
          <a:p>
            <a:endParaRPr lang="fr-FR" dirty="0"/>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29</a:t>
            </a:fld>
            <a:endParaRPr lang="fr-FR"/>
          </a:p>
        </p:txBody>
      </p:sp>
    </p:spTree>
    <p:extLst>
      <p:ext uri="{BB962C8B-B14F-4D97-AF65-F5344CB8AC3E}">
        <p14:creationId xmlns:p14="http://schemas.microsoft.com/office/powerpoint/2010/main" val="2867886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GGE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Le PEPR s’inscrit donc avec ses 40 M€ dans une enveloppe plus large de maintenant presque 800 M€.</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- 3 axes stratégiques en découlent permettant d’accélérer la transition, agir sur le bâti pour la sobriété et accompagner le développement de filières</a:t>
            </a:r>
          </a:p>
          <a:p>
            <a:endParaRPr lang="fr-FR" dirty="0"/>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3</a:t>
            </a:fld>
            <a:endParaRPr lang="fr-FR"/>
          </a:p>
        </p:txBody>
      </p:sp>
    </p:spTree>
    <p:extLst>
      <p:ext uri="{BB962C8B-B14F-4D97-AF65-F5344CB8AC3E}">
        <p14:creationId xmlns:p14="http://schemas.microsoft.com/office/powerpoint/2010/main" val="2937490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DME (ultra rapide)</a:t>
            </a:r>
          </a:p>
          <a:p>
            <a:endParaRPr lang="fr-FR" dirty="0"/>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30</a:t>
            </a:fld>
            <a:endParaRPr lang="fr-FR"/>
          </a:p>
        </p:txBody>
      </p:sp>
    </p:spTree>
    <p:extLst>
      <p:ext uri="{BB962C8B-B14F-4D97-AF65-F5344CB8AC3E}">
        <p14:creationId xmlns:p14="http://schemas.microsoft.com/office/powerpoint/2010/main" val="21504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DME</a:t>
            </a:r>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31</a:t>
            </a:fld>
            <a:endParaRPr lang="fr-FR"/>
          </a:p>
        </p:txBody>
      </p:sp>
    </p:spTree>
    <p:extLst>
      <p:ext uri="{BB962C8B-B14F-4D97-AF65-F5344CB8AC3E}">
        <p14:creationId xmlns:p14="http://schemas.microsoft.com/office/powerpoint/2010/main" val="937914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GGE</a:t>
            </a:r>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32</a:t>
            </a:fld>
            <a:endParaRPr lang="fr-FR"/>
          </a:p>
        </p:txBody>
      </p:sp>
    </p:spTree>
    <p:extLst>
      <p:ext uri="{BB962C8B-B14F-4D97-AF65-F5344CB8AC3E}">
        <p14:creationId xmlns:p14="http://schemas.microsoft.com/office/powerpoint/2010/main" val="3308312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JYT</a:t>
            </a:r>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35</a:t>
            </a:fld>
            <a:endParaRPr lang="fr-FR"/>
          </a:p>
        </p:txBody>
      </p:sp>
    </p:spTree>
    <p:extLst>
      <p:ext uri="{BB962C8B-B14F-4D97-AF65-F5344CB8AC3E}">
        <p14:creationId xmlns:p14="http://schemas.microsoft.com/office/powerpoint/2010/main" val="611760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JYT</a:t>
            </a:r>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36</a:t>
            </a:fld>
            <a:endParaRPr lang="fr-FR"/>
          </a:p>
        </p:txBody>
      </p:sp>
    </p:spTree>
    <p:extLst>
      <p:ext uri="{BB962C8B-B14F-4D97-AF65-F5344CB8AC3E}">
        <p14:creationId xmlns:p14="http://schemas.microsoft.com/office/powerpoint/2010/main" val="40895363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DM</a:t>
            </a:r>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37</a:t>
            </a:fld>
            <a:endParaRPr lang="fr-FR"/>
          </a:p>
        </p:txBody>
      </p:sp>
    </p:spTree>
    <p:extLst>
      <p:ext uri="{BB962C8B-B14F-4D97-AF65-F5344CB8AC3E}">
        <p14:creationId xmlns:p14="http://schemas.microsoft.com/office/powerpoint/2010/main" val="26611219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DM</a:t>
            </a:r>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38</a:t>
            </a:fld>
            <a:endParaRPr lang="fr-FR"/>
          </a:p>
        </p:txBody>
      </p:sp>
    </p:spTree>
    <p:extLst>
      <p:ext uri="{BB962C8B-B14F-4D97-AF65-F5344CB8AC3E}">
        <p14:creationId xmlns:p14="http://schemas.microsoft.com/office/powerpoint/2010/main" val="30788990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GGE</a:t>
            </a:r>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39</a:t>
            </a:fld>
            <a:endParaRPr lang="fr-FR"/>
          </a:p>
        </p:txBody>
      </p:sp>
    </p:spTree>
    <p:extLst>
      <p:ext uri="{BB962C8B-B14F-4D97-AF65-F5344CB8AC3E}">
        <p14:creationId xmlns:p14="http://schemas.microsoft.com/office/powerpoint/2010/main" val="38439785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GGE</a:t>
            </a:r>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40</a:t>
            </a:fld>
            <a:endParaRPr lang="fr-FR"/>
          </a:p>
        </p:txBody>
      </p:sp>
    </p:spTree>
    <p:extLst>
      <p:ext uri="{BB962C8B-B14F-4D97-AF65-F5344CB8AC3E}">
        <p14:creationId xmlns:p14="http://schemas.microsoft.com/office/powerpoint/2010/main" val="15557774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GGE</a:t>
            </a:r>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41</a:t>
            </a:fld>
            <a:endParaRPr lang="fr-FR"/>
          </a:p>
        </p:txBody>
      </p:sp>
    </p:spTree>
    <p:extLst>
      <p:ext uri="{BB962C8B-B14F-4D97-AF65-F5344CB8AC3E}">
        <p14:creationId xmlns:p14="http://schemas.microsoft.com/office/powerpoint/2010/main" val="1896411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GGE</a:t>
            </a:r>
          </a:p>
          <a:p>
            <a:r>
              <a:rPr lang="fr-FR" dirty="0"/>
              <a:t>Il est aussi nécessaire de travailler sur les possibles liens avec les 20 autres SNA qui pour certaines ont un rôle à jouer dans le développement d’une ville plus durable.</a:t>
            </a:r>
          </a:p>
          <a:p>
            <a:r>
              <a:rPr lang="fr-FR" dirty="0"/>
              <a:t>Au sein de cette SNA, nous travaillons aussi avec l’ADEME, la banque des territoires, l’ANR, le MESR et le SGPI.</a:t>
            </a:r>
          </a:p>
          <a:p>
            <a:endParaRPr lang="fr-FR" dirty="0"/>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4</a:t>
            </a:fld>
            <a:endParaRPr lang="fr-FR"/>
          </a:p>
        </p:txBody>
      </p:sp>
    </p:spTree>
    <p:extLst>
      <p:ext uri="{BB962C8B-B14F-4D97-AF65-F5344CB8AC3E}">
        <p14:creationId xmlns:p14="http://schemas.microsoft.com/office/powerpoint/2010/main" val="8347736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GGE</a:t>
            </a:r>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42</a:t>
            </a:fld>
            <a:endParaRPr lang="fr-FR"/>
          </a:p>
        </p:txBody>
      </p:sp>
    </p:spTree>
    <p:extLst>
      <p:ext uri="{BB962C8B-B14F-4D97-AF65-F5344CB8AC3E}">
        <p14:creationId xmlns:p14="http://schemas.microsoft.com/office/powerpoint/2010/main" val="39832344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43</a:t>
            </a:fld>
            <a:endParaRPr lang="fr-FR"/>
          </a:p>
        </p:txBody>
      </p:sp>
    </p:spTree>
    <p:extLst>
      <p:ext uri="{BB962C8B-B14F-4D97-AF65-F5344CB8AC3E}">
        <p14:creationId xmlns:p14="http://schemas.microsoft.com/office/powerpoint/2010/main" val="986975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GGE</a:t>
            </a:r>
          </a:p>
          <a:p>
            <a:r>
              <a:rPr lang="fr-FR" dirty="0"/>
              <a:t>On retrouve sur ce transparent ces organismes, ainsi que des PEPR avec lesquels nous avons identifiés des liens possibles. </a:t>
            </a:r>
          </a:p>
          <a:p>
            <a:r>
              <a:rPr lang="fr-FR" dirty="0"/>
              <a:t>Notons aussi le lien fort que nous devons tisser avec la prématuration et maturation; le projet </a:t>
            </a:r>
            <a:r>
              <a:rPr lang="fr-FR" dirty="0" err="1"/>
              <a:t>Sci-ty</a:t>
            </a:r>
            <a:r>
              <a:rPr lang="fr-FR" dirty="0"/>
              <a:t> est une pierre angulaire et nous pouvons aussi penser aux lauréats des appels Programme Universitaire d’Innovation, favorisant un lien naturel avec les entreprises et collectivités</a:t>
            </a:r>
          </a:p>
          <a:p>
            <a:endParaRPr lang="fr-FR" dirty="0"/>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5</a:t>
            </a:fld>
            <a:endParaRPr lang="fr-FR"/>
          </a:p>
        </p:txBody>
      </p:sp>
    </p:spTree>
    <p:extLst>
      <p:ext uri="{BB962C8B-B14F-4D97-AF65-F5344CB8AC3E}">
        <p14:creationId xmlns:p14="http://schemas.microsoft.com/office/powerpoint/2010/main" val="1735303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JYT</a:t>
            </a:r>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6</a:t>
            </a:fld>
            <a:endParaRPr lang="fr-FR"/>
          </a:p>
        </p:txBody>
      </p:sp>
    </p:spTree>
    <p:extLst>
      <p:ext uri="{BB962C8B-B14F-4D97-AF65-F5344CB8AC3E}">
        <p14:creationId xmlns:p14="http://schemas.microsoft.com/office/powerpoint/2010/main" val="892575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JYT</a:t>
            </a:r>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7</a:t>
            </a:fld>
            <a:endParaRPr lang="fr-FR"/>
          </a:p>
        </p:txBody>
      </p:sp>
    </p:spTree>
    <p:extLst>
      <p:ext uri="{BB962C8B-B14F-4D97-AF65-F5344CB8AC3E}">
        <p14:creationId xmlns:p14="http://schemas.microsoft.com/office/powerpoint/2010/main" val="1440558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JYT</a:t>
            </a:r>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8</a:t>
            </a:fld>
            <a:endParaRPr lang="fr-FR"/>
          </a:p>
        </p:txBody>
      </p:sp>
    </p:spTree>
    <p:extLst>
      <p:ext uri="{BB962C8B-B14F-4D97-AF65-F5344CB8AC3E}">
        <p14:creationId xmlns:p14="http://schemas.microsoft.com/office/powerpoint/2010/main" val="805333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JYT</a:t>
            </a:r>
          </a:p>
        </p:txBody>
      </p:sp>
      <p:sp>
        <p:nvSpPr>
          <p:cNvPr id="4" name="Espace réservé du numéro de diapositive 3"/>
          <p:cNvSpPr>
            <a:spLocks noGrp="1"/>
          </p:cNvSpPr>
          <p:nvPr>
            <p:ph type="sldNum" sz="quarter" idx="5"/>
          </p:nvPr>
        </p:nvSpPr>
        <p:spPr/>
        <p:txBody>
          <a:bodyPr/>
          <a:lstStyle/>
          <a:p>
            <a:fld id="{D9626A53-A239-D549-8F1F-7718CD7F6156}" type="slidenum">
              <a:rPr lang="fr-FR" smtClean="0"/>
              <a:t>9</a:t>
            </a:fld>
            <a:endParaRPr lang="fr-FR"/>
          </a:p>
        </p:txBody>
      </p:sp>
    </p:spTree>
    <p:extLst>
      <p:ext uri="{BB962C8B-B14F-4D97-AF65-F5344CB8AC3E}">
        <p14:creationId xmlns:p14="http://schemas.microsoft.com/office/powerpoint/2010/main" val="1704409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471E5B-ECF5-1049-8DB4-A9AFF1C09328}"/>
              </a:ext>
            </a:extLst>
          </p:cNvPr>
          <p:cNvSpPr>
            <a:spLocks noGrp="1"/>
          </p:cNvSpPr>
          <p:nvPr>
            <p:ph type="ctrTitle"/>
          </p:nvPr>
        </p:nvSpPr>
        <p:spPr>
          <a:xfrm>
            <a:off x="2599911" y="4214191"/>
            <a:ext cx="7306089" cy="1292087"/>
          </a:xfrm>
          <a:prstGeom prst="rect">
            <a:avLst/>
          </a:prstGeom>
        </p:spPr>
        <p:txBody>
          <a:bodyPr anchor="ctr">
            <a:normAutofit/>
          </a:bodyPr>
          <a:lstStyle>
            <a:lvl1pPr algn="ctr">
              <a:defRPr sz="3600"/>
            </a:lvl1pPr>
          </a:lstStyle>
          <a:p>
            <a:r>
              <a:rPr lang="fr-FR"/>
              <a:t>Modifiez le style du titre</a:t>
            </a:r>
            <a:endParaRPr lang="fr-FR" dirty="0"/>
          </a:p>
        </p:txBody>
      </p:sp>
      <p:sp>
        <p:nvSpPr>
          <p:cNvPr id="4" name="Espace réservé de la date 3">
            <a:extLst>
              <a:ext uri="{FF2B5EF4-FFF2-40B4-BE49-F238E27FC236}">
                <a16:creationId xmlns:a16="http://schemas.microsoft.com/office/drawing/2014/main" id="{56DD5684-52CD-154C-A521-16AA824620FE}"/>
              </a:ext>
            </a:extLst>
          </p:cNvPr>
          <p:cNvSpPr>
            <a:spLocks noGrp="1"/>
          </p:cNvSpPr>
          <p:nvPr>
            <p:ph type="dt" sz="half" idx="10"/>
          </p:nvPr>
        </p:nvSpPr>
        <p:spPr>
          <a:xfrm>
            <a:off x="681038" y="6356350"/>
            <a:ext cx="2228850" cy="365125"/>
          </a:xfrm>
          <a:prstGeom prst="rect">
            <a:avLst/>
          </a:prstGeom>
        </p:spPr>
        <p:txBody>
          <a:bodyPr/>
          <a:lstStyle/>
          <a:p>
            <a:fld id="{5E439F25-88EC-1E47-B679-37F346740B8D}" type="datetime1">
              <a:rPr lang="fr-FR" smtClean="0"/>
              <a:t>23/01/2024</a:t>
            </a:fld>
            <a:endParaRPr lang="fr-FR"/>
          </a:p>
        </p:txBody>
      </p:sp>
      <p:sp>
        <p:nvSpPr>
          <p:cNvPr id="5" name="Espace réservé du pied de page 4">
            <a:extLst>
              <a:ext uri="{FF2B5EF4-FFF2-40B4-BE49-F238E27FC236}">
                <a16:creationId xmlns:a16="http://schemas.microsoft.com/office/drawing/2014/main" id="{26F7BF8D-E01A-CF46-B0E9-9CF3EA2511D7}"/>
              </a:ext>
            </a:extLst>
          </p:cNvPr>
          <p:cNvSpPr>
            <a:spLocks noGrp="1"/>
          </p:cNvSpPr>
          <p:nvPr>
            <p:ph type="ftr" sz="quarter" idx="11"/>
          </p:nvPr>
        </p:nvSpPr>
        <p:spPr>
          <a:xfrm>
            <a:off x="3281363" y="6356350"/>
            <a:ext cx="3343275"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931D283B-7EF1-0A4D-9724-C48B0CFBFC22}"/>
              </a:ext>
            </a:extLst>
          </p:cNvPr>
          <p:cNvSpPr>
            <a:spLocks noGrp="1"/>
          </p:cNvSpPr>
          <p:nvPr>
            <p:ph type="sldNum" sz="quarter" idx="12"/>
          </p:nvPr>
        </p:nvSpPr>
        <p:spPr>
          <a:xfrm>
            <a:off x="6996113" y="6356350"/>
            <a:ext cx="2228850" cy="365125"/>
          </a:xfrm>
          <a:prstGeom prst="rect">
            <a:avLst/>
          </a:prstGeom>
        </p:spPr>
        <p:txBody>
          <a:bodyPr/>
          <a:lstStyle/>
          <a:p>
            <a:fld id="{1F2D90F5-922E-0541-B2DC-DE92C0950CBA}" type="slidenum">
              <a:rPr lang="fr-FR" smtClean="0"/>
              <a:t>‹N°›</a:t>
            </a:fld>
            <a:endParaRPr lang="fr-FR"/>
          </a:p>
        </p:txBody>
      </p:sp>
    </p:spTree>
    <p:extLst>
      <p:ext uri="{BB962C8B-B14F-4D97-AF65-F5344CB8AC3E}">
        <p14:creationId xmlns:p14="http://schemas.microsoft.com/office/powerpoint/2010/main" val="34090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693CA0F-3EDF-3547-9CEF-5F2A63485C7D}"/>
              </a:ext>
            </a:extLst>
          </p:cNvPr>
          <p:cNvSpPr>
            <a:spLocks noGrp="1"/>
          </p:cNvSpPr>
          <p:nvPr>
            <p:ph idx="1"/>
          </p:nvPr>
        </p:nvSpPr>
        <p:spPr>
          <a:xfrm>
            <a:off x="85726" y="476250"/>
            <a:ext cx="9744074" cy="570071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F0C154F3-1C9C-7844-A680-1483D4753887}"/>
              </a:ext>
            </a:extLst>
          </p:cNvPr>
          <p:cNvSpPr>
            <a:spLocks noGrp="1"/>
          </p:cNvSpPr>
          <p:nvPr>
            <p:ph type="dt" sz="half" idx="10"/>
          </p:nvPr>
        </p:nvSpPr>
        <p:spPr>
          <a:xfrm>
            <a:off x="681038" y="6356350"/>
            <a:ext cx="2228850" cy="365125"/>
          </a:xfrm>
          <a:prstGeom prst="rect">
            <a:avLst/>
          </a:prstGeom>
        </p:spPr>
        <p:txBody>
          <a:bodyPr/>
          <a:lstStyle/>
          <a:p>
            <a:fld id="{5A13EAAE-63CE-574C-A4DE-6AACD54DA687}" type="datetime1">
              <a:rPr lang="fr-FR" smtClean="0"/>
              <a:t>23/01/2024</a:t>
            </a:fld>
            <a:endParaRPr lang="fr-FR"/>
          </a:p>
        </p:txBody>
      </p:sp>
      <p:sp>
        <p:nvSpPr>
          <p:cNvPr id="5" name="Espace réservé du pied de page 4">
            <a:extLst>
              <a:ext uri="{FF2B5EF4-FFF2-40B4-BE49-F238E27FC236}">
                <a16:creationId xmlns:a16="http://schemas.microsoft.com/office/drawing/2014/main" id="{4F3A5BB6-0038-8D46-80EB-6DF458F361AD}"/>
              </a:ext>
            </a:extLst>
          </p:cNvPr>
          <p:cNvSpPr>
            <a:spLocks noGrp="1"/>
          </p:cNvSpPr>
          <p:nvPr>
            <p:ph type="ftr" sz="quarter" idx="11"/>
          </p:nvPr>
        </p:nvSpPr>
        <p:spPr>
          <a:xfrm>
            <a:off x="3281363" y="6356350"/>
            <a:ext cx="3343275"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D769232A-9081-504D-A02D-14CCECCBF63A}"/>
              </a:ext>
            </a:extLst>
          </p:cNvPr>
          <p:cNvSpPr>
            <a:spLocks noGrp="1"/>
          </p:cNvSpPr>
          <p:nvPr>
            <p:ph type="sldNum" sz="quarter" idx="12"/>
          </p:nvPr>
        </p:nvSpPr>
        <p:spPr/>
        <p:txBody>
          <a:bodyPr/>
          <a:lstStyle/>
          <a:p>
            <a:fld id="{672B83B0-3461-4B46-936F-6684E93904E2}" type="slidenum">
              <a:rPr lang="fr-FR" smtClean="0"/>
              <a:t>‹N°›</a:t>
            </a:fld>
            <a:endParaRPr lang="fr-FR"/>
          </a:p>
        </p:txBody>
      </p:sp>
    </p:spTree>
    <p:extLst>
      <p:ext uri="{BB962C8B-B14F-4D97-AF65-F5344CB8AC3E}">
        <p14:creationId xmlns:p14="http://schemas.microsoft.com/office/powerpoint/2010/main" val="3362914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028C11-F652-AB4F-9A32-08FBCAA91E0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B9B8476-DCD0-F148-BD90-3E88C0CD6883}"/>
              </a:ext>
            </a:extLst>
          </p:cNvPr>
          <p:cNvSpPr>
            <a:spLocks noGrp="1"/>
          </p:cNvSpPr>
          <p:nvPr>
            <p:ph type="dt" sz="half" idx="10"/>
          </p:nvPr>
        </p:nvSpPr>
        <p:spPr>
          <a:xfrm>
            <a:off x="681038" y="6356350"/>
            <a:ext cx="2228850" cy="365125"/>
          </a:xfrm>
          <a:prstGeom prst="rect">
            <a:avLst/>
          </a:prstGeom>
        </p:spPr>
        <p:txBody>
          <a:bodyPr/>
          <a:lstStyle/>
          <a:p>
            <a:fld id="{A09080D5-9719-814C-A27F-B0BD937F699F}" type="datetime1">
              <a:rPr lang="fr-FR" smtClean="0"/>
              <a:t>23/01/2024</a:t>
            </a:fld>
            <a:endParaRPr lang="fr-FR"/>
          </a:p>
        </p:txBody>
      </p:sp>
      <p:sp>
        <p:nvSpPr>
          <p:cNvPr id="4" name="Espace réservé du pied de page 3">
            <a:extLst>
              <a:ext uri="{FF2B5EF4-FFF2-40B4-BE49-F238E27FC236}">
                <a16:creationId xmlns:a16="http://schemas.microsoft.com/office/drawing/2014/main" id="{3B032F53-693C-4343-A6DF-308E30887F31}"/>
              </a:ext>
            </a:extLst>
          </p:cNvPr>
          <p:cNvSpPr>
            <a:spLocks noGrp="1"/>
          </p:cNvSpPr>
          <p:nvPr>
            <p:ph type="ftr" sz="quarter" idx="11"/>
          </p:nvPr>
        </p:nvSpPr>
        <p:spPr>
          <a:xfrm>
            <a:off x="3281363" y="6356350"/>
            <a:ext cx="3343275"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32DF111C-1CCF-4B44-9808-686ED868660A}"/>
              </a:ext>
            </a:extLst>
          </p:cNvPr>
          <p:cNvSpPr>
            <a:spLocks noGrp="1"/>
          </p:cNvSpPr>
          <p:nvPr>
            <p:ph type="sldNum" sz="quarter" idx="12"/>
          </p:nvPr>
        </p:nvSpPr>
        <p:spPr/>
        <p:txBody>
          <a:bodyPr/>
          <a:lstStyle/>
          <a:p>
            <a:fld id="{672B83B0-3461-4B46-936F-6684E93904E2}" type="slidenum">
              <a:rPr lang="fr-FR" smtClean="0"/>
              <a:t>‹N°›</a:t>
            </a:fld>
            <a:endParaRPr lang="fr-FR"/>
          </a:p>
        </p:txBody>
      </p:sp>
    </p:spTree>
    <p:extLst>
      <p:ext uri="{BB962C8B-B14F-4D97-AF65-F5344CB8AC3E}">
        <p14:creationId xmlns:p14="http://schemas.microsoft.com/office/powerpoint/2010/main" val="3380093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D394F9D-49C5-8648-B2DF-1FF1576F5878}"/>
              </a:ext>
            </a:extLst>
          </p:cNvPr>
          <p:cNvSpPr>
            <a:spLocks noGrp="1"/>
          </p:cNvSpPr>
          <p:nvPr>
            <p:ph type="dt" sz="half" idx="10"/>
          </p:nvPr>
        </p:nvSpPr>
        <p:spPr>
          <a:xfrm>
            <a:off x="681038" y="6356350"/>
            <a:ext cx="2228850" cy="365125"/>
          </a:xfrm>
          <a:prstGeom prst="rect">
            <a:avLst/>
          </a:prstGeom>
        </p:spPr>
        <p:txBody>
          <a:bodyPr/>
          <a:lstStyle/>
          <a:p>
            <a:fld id="{1ADA225C-508F-124F-A199-F8D866772CAB}" type="datetime1">
              <a:rPr lang="fr-FR" smtClean="0"/>
              <a:t>23/01/2024</a:t>
            </a:fld>
            <a:endParaRPr lang="fr-FR"/>
          </a:p>
        </p:txBody>
      </p:sp>
      <p:sp>
        <p:nvSpPr>
          <p:cNvPr id="3" name="Espace réservé du pied de page 2">
            <a:extLst>
              <a:ext uri="{FF2B5EF4-FFF2-40B4-BE49-F238E27FC236}">
                <a16:creationId xmlns:a16="http://schemas.microsoft.com/office/drawing/2014/main" id="{5F9BE488-CDBA-1A45-BDAF-AAE0CF66A9B5}"/>
              </a:ext>
            </a:extLst>
          </p:cNvPr>
          <p:cNvSpPr>
            <a:spLocks noGrp="1"/>
          </p:cNvSpPr>
          <p:nvPr>
            <p:ph type="ftr" sz="quarter" idx="11"/>
          </p:nvPr>
        </p:nvSpPr>
        <p:spPr>
          <a:xfrm>
            <a:off x="3281363" y="6356350"/>
            <a:ext cx="3343275"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80AEACA9-4B7E-FE46-8C7E-82FA093B12BD}"/>
              </a:ext>
            </a:extLst>
          </p:cNvPr>
          <p:cNvSpPr>
            <a:spLocks noGrp="1"/>
          </p:cNvSpPr>
          <p:nvPr>
            <p:ph type="sldNum" sz="quarter" idx="12"/>
          </p:nvPr>
        </p:nvSpPr>
        <p:spPr/>
        <p:txBody>
          <a:bodyPr/>
          <a:lstStyle/>
          <a:p>
            <a:fld id="{672B83B0-3461-4B46-936F-6684E93904E2}" type="slidenum">
              <a:rPr lang="fr-FR" smtClean="0"/>
              <a:t>‹N°›</a:t>
            </a:fld>
            <a:endParaRPr lang="fr-FR"/>
          </a:p>
        </p:txBody>
      </p:sp>
    </p:spTree>
    <p:extLst>
      <p:ext uri="{BB962C8B-B14F-4D97-AF65-F5344CB8AC3E}">
        <p14:creationId xmlns:p14="http://schemas.microsoft.com/office/powerpoint/2010/main" val="309303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9148F3-C020-9444-8CE5-50FDA53A938B}"/>
              </a:ext>
            </a:extLst>
          </p:cNvPr>
          <p:cNvSpPr>
            <a:spLocks noGrp="1"/>
          </p:cNvSpPr>
          <p:nvPr>
            <p:ph type="ctrTitle"/>
          </p:nvPr>
        </p:nvSpPr>
        <p:spPr>
          <a:xfrm>
            <a:off x="1238250" y="1122363"/>
            <a:ext cx="7429500" cy="2387600"/>
          </a:xfrm>
        </p:spPr>
        <p:txBody>
          <a:bodyPr anchor="b"/>
          <a:lstStyle>
            <a:lvl1pPr algn="ctr">
              <a:defRPr sz="6000"/>
            </a:lvl1pPr>
          </a:lstStyle>
          <a:p>
            <a:r>
              <a:rPr lang="fr-FR" dirty="0"/>
              <a:t>Modifiez le style du titre</a:t>
            </a:r>
          </a:p>
        </p:txBody>
      </p:sp>
      <p:sp>
        <p:nvSpPr>
          <p:cNvPr id="3" name="Sous-titre 2">
            <a:extLst>
              <a:ext uri="{FF2B5EF4-FFF2-40B4-BE49-F238E27FC236}">
                <a16:creationId xmlns:a16="http://schemas.microsoft.com/office/drawing/2014/main" id="{CC994FB3-0237-DF46-9EF0-48AB5A6B848F}"/>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6" name="Espace réservé du numéro de diapositive 5">
            <a:extLst>
              <a:ext uri="{FF2B5EF4-FFF2-40B4-BE49-F238E27FC236}">
                <a16:creationId xmlns:a16="http://schemas.microsoft.com/office/drawing/2014/main" id="{C25AB102-08B8-C648-8895-355DE2559F08}"/>
              </a:ext>
            </a:extLst>
          </p:cNvPr>
          <p:cNvSpPr>
            <a:spLocks noGrp="1"/>
          </p:cNvSpPr>
          <p:nvPr>
            <p:ph type="sldNum" sz="quarter" idx="12"/>
          </p:nvPr>
        </p:nvSpPr>
        <p:spPr/>
        <p:txBody>
          <a:bodyPr/>
          <a:lstStyle/>
          <a:p>
            <a:fld id="{672B83B0-3461-4B46-936F-6684E93904E2}" type="slidenum">
              <a:rPr lang="fr-FR" smtClean="0"/>
              <a:t>‹N°›</a:t>
            </a:fld>
            <a:endParaRPr lang="fr-FR"/>
          </a:p>
        </p:txBody>
      </p:sp>
    </p:spTree>
    <p:extLst>
      <p:ext uri="{BB962C8B-B14F-4D97-AF65-F5344CB8AC3E}">
        <p14:creationId xmlns:p14="http://schemas.microsoft.com/office/powerpoint/2010/main" val="411541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058318-CC20-AB43-B7B7-72A779B614B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693CA0F-3EDF-3547-9CEF-5F2A63485C7D}"/>
              </a:ext>
            </a:extLst>
          </p:cNvPr>
          <p:cNvSpPr>
            <a:spLocks noGrp="1"/>
          </p:cNvSpPr>
          <p:nvPr>
            <p:ph idx="1"/>
          </p:nvPr>
        </p:nvSpPr>
        <p:spPr>
          <a:xfrm>
            <a:off x="85726" y="1383010"/>
            <a:ext cx="9744074" cy="449598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0C154F3-1C9C-7844-A680-1483D4753887}"/>
              </a:ext>
            </a:extLst>
          </p:cNvPr>
          <p:cNvSpPr>
            <a:spLocks noGrp="1"/>
          </p:cNvSpPr>
          <p:nvPr>
            <p:ph type="dt" sz="half" idx="10"/>
          </p:nvPr>
        </p:nvSpPr>
        <p:spPr>
          <a:xfrm>
            <a:off x="681038" y="6356350"/>
            <a:ext cx="2228850" cy="365125"/>
          </a:xfrm>
          <a:prstGeom prst="rect">
            <a:avLst/>
          </a:prstGeom>
        </p:spPr>
        <p:txBody>
          <a:bodyPr/>
          <a:lstStyle/>
          <a:p>
            <a:fld id="{5A13EAAE-63CE-574C-A4DE-6AACD54DA687}" type="datetime1">
              <a:rPr lang="fr-FR" smtClean="0"/>
              <a:t>23/01/2024</a:t>
            </a:fld>
            <a:endParaRPr lang="fr-FR"/>
          </a:p>
        </p:txBody>
      </p:sp>
      <p:sp>
        <p:nvSpPr>
          <p:cNvPr id="5" name="Espace réservé du pied de page 4">
            <a:extLst>
              <a:ext uri="{FF2B5EF4-FFF2-40B4-BE49-F238E27FC236}">
                <a16:creationId xmlns:a16="http://schemas.microsoft.com/office/drawing/2014/main" id="{4F3A5BB6-0038-8D46-80EB-6DF458F361AD}"/>
              </a:ext>
            </a:extLst>
          </p:cNvPr>
          <p:cNvSpPr>
            <a:spLocks noGrp="1"/>
          </p:cNvSpPr>
          <p:nvPr>
            <p:ph type="ftr" sz="quarter" idx="11"/>
          </p:nvPr>
        </p:nvSpPr>
        <p:spPr>
          <a:xfrm>
            <a:off x="3281363" y="6356350"/>
            <a:ext cx="3343275"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D769232A-9081-504D-A02D-14CCECCBF63A}"/>
              </a:ext>
            </a:extLst>
          </p:cNvPr>
          <p:cNvSpPr>
            <a:spLocks noGrp="1"/>
          </p:cNvSpPr>
          <p:nvPr>
            <p:ph type="sldNum" sz="quarter" idx="12"/>
          </p:nvPr>
        </p:nvSpPr>
        <p:spPr/>
        <p:txBody>
          <a:bodyPr/>
          <a:lstStyle/>
          <a:p>
            <a:fld id="{672B83B0-3461-4B46-936F-6684E93904E2}" type="slidenum">
              <a:rPr lang="fr-FR" smtClean="0"/>
              <a:t>‹N°›</a:t>
            </a:fld>
            <a:endParaRPr lang="fr-FR"/>
          </a:p>
        </p:txBody>
      </p:sp>
    </p:spTree>
    <p:extLst>
      <p:ext uri="{BB962C8B-B14F-4D97-AF65-F5344CB8AC3E}">
        <p14:creationId xmlns:p14="http://schemas.microsoft.com/office/powerpoint/2010/main" val="1926885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693CA0F-3EDF-3547-9CEF-5F2A63485C7D}"/>
              </a:ext>
            </a:extLst>
          </p:cNvPr>
          <p:cNvSpPr>
            <a:spLocks noGrp="1"/>
          </p:cNvSpPr>
          <p:nvPr>
            <p:ph idx="1"/>
          </p:nvPr>
        </p:nvSpPr>
        <p:spPr>
          <a:xfrm>
            <a:off x="85726" y="476250"/>
            <a:ext cx="9744074" cy="570071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F0C154F3-1C9C-7844-A680-1483D4753887}"/>
              </a:ext>
            </a:extLst>
          </p:cNvPr>
          <p:cNvSpPr>
            <a:spLocks noGrp="1"/>
          </p:cNvSpPr>
          <p:nvPr>
            <p:ph type="dt" sz="half" idx="10"/>
          </p:nvPr>
        </p:nvSpPr>
        <p:spPr>
          <a:xfrm>
            <a:off x="681038" y="6356350"/>
            <a:ext cx="2228850" cy="365125"/>
          </a:xfrm>
          <a:prstGeom prst="rect">
            <a:avLst/>
          </a:prstGeom>
        </p:spPr>
        <p:txBody>
          <a:bodyPr/>
          <a:lstStyle/>
          <a:p>
            <a:fld id="{5A13EAAE-63CE-574C-A4DE-6AACD54DA687}" type="datetime1">
              <a:rPr lang="fr-FR" smtClean="0"/>
              <a:t>23/01/2024</a:t>
            </a:fld>
            <a:endParaRPr lang="fr-FR"/>
          </a:p>
        </p:txBody>
      </p:sp>
      <p:sp>
        <p:nvSpPr>
          <p:cNvPr id="5" name="Espace réservé du pied de page 4">
            <a:extLst>
              <a:ext uri="{FF2B5EF4-FFF2-40B4-BE49-F238E27FC236}">
                <a16:creationId xmlns:a16="http://schemas.microsoft.com/office/drawing/2014/main" id="{4F3A5BB6-0038-8D46-80EB-6DF458F361AD}"/>
              </a:ext>
            </a:extLst>
          </p:cNvPr>
          <p:cNvSpPr>
            <a:spLocks noGrp="1"/>
          </p:cNvSpPr>
          <p:nvPr>
            <p:ph type="ftr" sz="quarter" idx="11"/>
          </p:nvPr>
        </p:nvSpPr>
        <p:spPr>
          <a:xfrm>
            <a:off x="3281363" y="6356350"/>
            <a:ext cx="3343275"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D769232A-9081-504D-A02D-14CCECCBF63A}"/>
              </a:ext>
            </a:extLst>
          </p:cNvPr>
          <p:cNvSpPr>
            <a:spLocks noGrp="1"/>
          </p:cNvSpPr>
          <p:nvPr>
            <p:ph type="sldNum" sz="quarter" idx="12"/>
          </p:nvPr>
        </p:nvSpPr>
        <p:spPr/>
        <p:txBody>
          <a:bodyPr/>
          <a:lstStyle/>
          <a:p>
            <a:fld id="{672B83B0-3461-4B46-936F-6684E93904E2}" type="slidenum">
              <a:rPr lang="fr-FR" smtClean="0"/>
              <a:t>‹N°›</a:t>
            </a:fld>
            <a:endParaRPr lang="fr-FR"/>
          </a:p>
        </p:txBody>
      </p:sp>
    </p:spTree>
    <p:extLst>
      <p:ext uri="{BB962C8B-B14F-4D97-AF65-F5344CB8AC3E}">
        <p14:creationId xmlns:p14="http://schemas.microsoft.com/office/powerpoint/2010/main" val="2678461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028C11-F652-AB4F-9A32-08FBCAA91E0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B9B8476-DCD0-F148-BD90-3E88C0CD6883}"/>
              </a:ext>
            </a:extLst>
          </p:cNvPr>
          <p:cNvSpPr>
            <a:spLocks noGrp="1"/>
          </p:cNvSpPr>
          <p:nvPr>
            <p:ph type="dt" sz="half" idx="10"/>
          </p:nvPr>
        </p:nvSpPr>
        <p:spPr>
          <a:xfrm>
            <a:off x="681038" y="6356350"/>
            <a:ext cx="2228850" cy="365125"/>
          </a:xfrm>
          <a:prstGeom prst="rect">
            <a:avLst/>
          </a:prstGeom>
        </p:spPr>
        <p:txBody>
          <a:bodyPr/>
          <a:lstStyle/>
          <a:p>
            <a:fld id="{A09080D5-9719-814C-A27F-B0BD937F699F}" type="datetime1">
              <a:rPr lang="fr-FR" smtClean="0"/>
              <a:t>23/01/2024</a:t>
            </a:fld>
            <a:endParaRPr lang="fr-FR"/>
          </a:p>
        </p:txBody>
      </p:sp>
      <p:sp>
        <p:nvSpPr>
          <p:cNvPr id="4" name="Espace réservé du pied de page 3">
            <a:extLst>
              <a:ext uri="{FF2B5EF4-FFF2-40B4-BE49-F238E27FC236}">
                <a16:creationId xmlns:a16="http://schemas.microsoft.com/office/drawing/2014/main" id="{3B032F53-693C-4343-A6DF-308E30887F31}"/>
              </a:ext>
            </a:extLst>
          </p:cNvPr>
          <p:cNvSpPr>
            <a:spLocks noGrp="1"/>
          </p:cNvSpPr>
          <p:nvPr>
            <p:ph type="ftr" sz="quarter" idx="11"/>
          </p:nvPr>
        </p:nvSpPr>
        <p:spPr>
          <a:xfrm>
            <a:off x="3281363" y="6356350"/>
            <a:ext cx="3343275"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32DF111C-1CCF-4B44-9808-686ED868660A}"/>
              </a:ext>
            </a:extLst>
          </p:cNvPr>
          <p:cNvSpPr>
            <a:spLocks noGrp="1"/>
          </p:cNvSpPr>
          <p:nvPr>
            <p:ph type="sldNum" sz="quarter" idx="12"/>
          </p:nvPr>
        </p:nvSpPr>
        <p:spPr/>
        <p:txBody>
          <a:bodyPr/>
          <a:lstStyle/>
          <a:p>
            <a:fld id="{672B83B0-3461-4B46-936F-6684E93904E2}" type="slidenum">
              <a:rPr lang="fr-FR" smtClean="0"/>
              <a:t>‹N°›</a:t>
            </a:fld>
            <a:endParaRPr lang="fr-FR"/>
          </a:p>
        </p:txBody>
      </p:sp>
    </p:spTree>
    <p:extLst>
      <p:ext uri="{BB962C8B-B14F-4D97-AF65-F5344CB8AC3E}">
        <p14:creationId xmlns:p14="http://schemas.microsoft.com/office/powerpoint/2010/main" val="118829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D394F9D-49C5-8648-B2DF-1FF1576F5878}"/>
              </a:ext>
            </a:extLst>
          </p:cNvPr>
          <p:cNvSpPr>
            <a:spLocks noGrp="1"/>
          </p:cNvSpPr>
          <p:nvPr>
            <p:ph type="dt" sz="half" idx="10"/>
          </p:nvPr>
        </p:nvSpPr>
        <p:spPr>
          <a:xfrm>
            <a:off x="681038" y="6356350"/>
            <a:ext cx="2228850" cy="365125"/>
          </a:xfrm>
          <a:prstGeom prst="rect">
            <a:avLst/>
          </a:prstGeom>
        </p:spPr>
        <p:txBody>
          <a:bodyPr/>
          <a:lstStyle/>
          <a:p>
            <a:fld id="{1ADA225C-508F-124F-A199-F8D866772CAB}" type="datetime1">
              <a:rPr lang="fr-FR" smtClean="0"/>
              <a:t>23/01/2024</a:t>
            </a:fld>
            <a:endParaRPr lang="fr-FR"/>
          </a:p>
        </p:txBody>
      </p:sp>
      <p:sp>
        <p:nvSpPr>
          <p:cNvPr id="3" name="Espace réservé du pied de page 2">
            <a:extLst>
              <a:ext uri="{FF2B5EF4-FFF2-40B4-BE49-F238E27FC236}">
                <a16:creationId xmlns:a16="http://schemas.microsoft.com/office/drawing/2014/main" id="{5F9BE488-CDBA-1A45-BDAF-AAE0CF66A9B5}"/>
              </a:ext>
            </a:extLst>
          </p:cNvPr>
          <p:cNvSpPr>
            <a:spLocks noGrp="1"/>
          </p:cNvSpPr>
          <p:nvPr>
            <p:ph type="ftr" sz="quarter" idx="11"/>
          </p:nvPr>
        </p:nvSpPr>
        <p:spPr>
          <a:xfrm>
            <a:off x="3281363" y="6356350"/>
            <a:ext cx="3343275"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80AEACA9-4B7E-FE46-8C7E-82FA093B12BD}"/>
              </a:ext>
            </a:extLst>
          </p:cNvPr>
          <p:cNvSpPr>
            <a:spLocks noGrp="1"/>
          </p:cNvSpPr>
          <p:nvPr>
            <p:ph type="sldNum" sz="quarter" idx="12"/>
          </p:nvPr>
        </p:nvSpPr>
        <p:spPr/>
        <p:txBody>
          <a:bodyPr/>
          <a:lstStyle/>
          <a:p>
            <a:fld id="{672B83B0-3461-4B46-936F-6684E93904E2}" type="slidenum">
              <a:rPr lang="fr-FR" smtClean="0"/>
              <a:t>‹N°›</a:t>
            </a:fld>
            <a:endParaRPr lang="fr-FR"/>
          </a:p>
        </p:txBody>
      </p:sp>
    </p:spTree>
    <p:extLst>
      <p:ext uri="{BB962C8B-B14F-4D97-AF65-F5344CB8AC3E}">
        <p14:creationId xmlns:p14="http://schemas.microsoft.com/office/powerpoint/2010/main" val="525766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BE1C7E-4DA6-8F05-818A-D7EA1C7A1FA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7AA3775-EB53-FC81-B310-1568B263F9EB}"/>
              </a:ext>
            </a:extLst>
          </p:cNvPr>
          <p:cNvSpPr>
            <a:spLocks noGrp="1"/>
          </p:cNvSpPr>
          <p:nvPr>
            <p:ph sz="half" idx="1"/>
          </p:nvPr>
        </p:nvSpPr>
        <p:spPr>
          <a:xfrm>
            <a:off x="681038" y="1825625"/>
            <a:ext cx="4195762"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52AB798-1B95-159C-B935-0C317DEE8CD9}"/>
              </a:ext>
            </a:extLst>
          </p:cNvPr>
          <p:cNvSpPr>
            <a:spLocks noGrp="1"/>
          </p:cNvSpPr>
          <p:nvPr>
            <p:ph sz="half" idx="2"/>
          </p:nvPr>
        </p:nvSpPr>
        <p:spPr>
          <a:xfrm>
            <a:off x="5029200" y="1825625"/>
            <a:ext cx="4195763"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6C57573-8CD5-39BE-C598-B3DC7A9B9814}"/>
              </a:ext>
            </a:extLst>
          </p:cNvPr>
          <p:cNvSpPr>
            <a:spLocks noGrp="1"/>
          </p:cNvSpPr>
          <p:nvPr>
            <p:ph type="dt" sz="half" idx="10"/>
          </p:nvPr>
        </p:nvSpPr>
        <p:spPr/>
        <p:txBody>
          <a:bodyPr/>
          <a:lstStyle/>
          <a:p>
            <a:fld id="{BF457E63-CB60-684E-8A03-288F9B56A44E}" type="datetimeFigureOut">
              <a:rPr lang="fr-FR" smtClean="0"/>
              <a:t>23/01/2024</a:t>
            </a:fld>
            <a:endParaRPr lang="fr-FR"/>
          </a:p>
        </p:txBody>
      </p:sp>
      <p:sp>
        <p:nvSpPr>
          <p:cNvPr id="6" name="Espace réservé du pied de page 5">
            <a:extLst>
              <a:ext uri="{FF2B5EF4-FFF2-40B4-BE49-F238E27FC236}">
                <a16:creationId xmlns:a16="http://schemas.microsoft.com/office/drawing/2014/main" id="{7BCD5AFB-FF50-CC69-D9F4-7F54547181A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9B68774-98CE-87A9-82F9-679879F735E0}"/>
              </a:ext>
            </a:extLst>
          </p:cNvPr>
          <p:cNvSpPr>
            <a:spLocks noGrp="1"/>
          </p:cNvSpPr>
          <p:nvPr>
            <p:ph type="sldNum" sz="quarter" idx="12"/>
          </p:nvPr>
        </p:nvSpPr>
        <p:spPr/>
        <p:txBody>
          <a:bodyPr/>
          <a:lstStyle/>
          <a:p>
            <a:fld id="{80E7DDF8-B8E1-1A42-944C-555DC3E59953}" type="slidenum">
              <a:rPr lang="fr-FR" smtClean="0"/>
              <a:t>‹N°›</a:t>
            </a:fld>
            <a:endParaRPr lang="fr-FR"/>
          </a:p>
        </p:txBody>
      </p:sp>
    </p:spTree>
    <p:extLst>
      <p:ext uri="{BB962C8B-B14F-4D97-AF65-F5344CB8AC3E}">
        <p14:creationId xmlns:p14="http://schemas.microsoft.com/office/powerpoint/2010/main" val="1391585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9148F3-C020-9444-8CE5-50FDA53A938B}"/>
              </a:ext>
            </a:extLst>
          </p:cNvPr>
          <p:cNvSpPr>
            <a:spLocks noGrp="1"/>
          </p:cNvSpPr>
          <p:nvPr>
            <p:ph type="ctrTitle"/>
          </p:nvPr>
        </p:nvSpPr>
        <p:spPr>
          <a:xfrm>
            <a:off x="1238250" y="1122363"/>
            <a:ext cx="7429500" cy="2387600"/>
          </a:xfrm>
        </p:spPr>
        <p:txBody>
          <a:bodyPr anchor="b"/>
          <a:lstStyle>
            <a:lvl1pPr algn="ctr">
              <a:defRPr sz="6000"/>
            </a:lvl1pPr>
          </a:lstStyle>
          <a:p>
            <a:r>
              <a:rPr lang="fr-FR" dirty="0"/>
              <a:t>Modifiez le style du titre</a:t>
            </a:r>
          </a:p>
        </p:txBody>
      </p:sp>
      <p:sp>
        <p:nvSpPr>
          <p:cNvPr id="3" name="Sous-titre 2">
            <a:extLst>
              <a:ext uri="{FF2B5EF4-FFF2-40B4-BE49-F238E27FC236}">
                <a16:creationId xmlns:a16="http://schemas.microsoft.com/office/drawing/2014/main" id="{CC994FB3-0237-DF46-9EF0-48AB5A6B848F}"/>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6" name="Espace réservé du numéro de diapositive 5">
            <a:extLst>
              <a:ext uri="{FF2B5EF4-FFF2-40B4-BE49-F238E27FC236}">
                <a16:creationId xmlns:a16="http://schemas.microsoft.com/office/drawing/2014/main" id="{C25AB102-08B8-C648-8895-355DE2559F08}"/>
              </a:ext>
            </a:extLst>
          </p:cNvPr>
          <p:cNvSpPr>
            <a:spLocks noGrp="1"/>
          </p:cNvSpPr>
          <p:nvPr>
            <p:ph type="sldNum" sz="quarter" idx="12"/>
          </p:nvPr>
        </p:nvSpPr>
        <p:spPr/>
        <p:txBody>
          <a:bodyPr/>
          <a:lstStyle/>
          <a:p>
            <a:fld id="{672B83B0-3461-4B46-936F-6684E93904E2}" type="slidenum">
              <a:rPr lang="fr-FR" smtClean="0"/>
              <a:t>‹N°›</a:t>
            </a:fld>
            <a:endParaRPr lang="fr-FR"/>
          </a:p>
        </p:txBody>
      </p:sp>
    </p:spTree>
    <p:extLst>
      <p:ext uri="{BB962C8B-B14F-4D97-AF65-F5344CB8AC3E}">
        <p14:creationId xmlns:p14="http://schemas.microsoft.com/office/powerpoint/2010/main" val="2075144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058318-CC20-AB43-B7B7-72A779B614B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693CA0F-3EDF-3547-9CEF-5F2A63485C7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0C154F3-1C9C-7844-A680-1483D4753887}"/>
              </a:ext>
            </a:extLst>
          </p:cNvPr>
          <p:cNvSpPr>
            <a:spLocks noGrp="1"/>
          </p:cNvSpPr>
          <p:nvPr>
            <p:ph type="dt" sz="half" idx="10"/>
          </p:nvPr>
        </p:nvSpPr>
        <p:spPr>
          <a:xfrm>
            <a:off x="681038" y="6356350"/>
            <a:ext cx="2228850" cy="365125"/>
          </a:xfrm>
          <a:prstGeom prst="rect">
            <a:avLst/>
          </a:prstGeom>
        </p:spPr>
        <p:txBody>
          <a:bodyPr/>
          <a:lstStyle/>
          <a:p>
            <a:fld id="{5A13EAAE-63CE-574C-A4DE-6AACD54DA687}" type="datetime1">
              <a:rPr lang="fr-FR" smtClean="0"/>
              <a:t>23/01/2024</a:t>
            </a:fld>
            <a:endParaRPr lang="fr-FR"/>
          </a:p>
        </p:txBody>
      </p:sp>
      <p:sp>
        <p:nvSpPr>
          <p:cNvPr id="5" name="Espace réservé du pied de page 4">
            <a:extLst>
              <a:ext uri="{FF2B5EF4-FFF2-40B4-BE49-F238E27FC236}">
                <a16:creationId xmlns:a16="http://schemas.microsoft.com/office/drawing/2014/main" id="{4F3A5BB6-0038-8D46-80EB-6DF458F361AD}"/>
              </a:ext>
            </a:extLst>
          </p:cNvPr>
          <p:cNvSpPr>
            <a:spLocks noGrp="1"/>
          </p:cNvSpPr>
          <p:nvPr>
            <p:ph type="ftr" sz="quarter" idx="11"/>
          </p:nvPr>
        </p:nvSpPr>
        <p:spPr>
          <a:xfrm>
            <a:off x="3281363" y="6356350"/>
            <a:ext cx="3343275"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D769232A-9081-504D-A02D-14CCECCBF63A}"/>
              </a:ext>
            </a:extLst>
          </p:cNvPr>
          <p:cNvSpPr>
            <a:spLocks noGrp="1"/>
          </p:cNvSpPr>
          <p:nvPr>
            <p:ph type="sldNum" sz="quarter" idx="12"/>
          </p:nvPr>
        </p:nvSpPr>
        <p:spPr/>
        <p:txBody>
          <a:bodyPr/>
          <a:lstStyle/>
          <a:p>
            <a:fld id="{672B83B0-3461-4B46-936F-6684E93904E2}" type="slidenum">
              <a:rPr lang="fr-FR" smtClean="0"/>
              <a:t>‹N°›</a:t>
            </a:fld>
            <a:endParaRPr lang="fr-FR"/>
          </a:p>
        </p:txBody>
      </p:sp>
    </p:spTree>
    <p:extLst>
      <p:ext uri="{BB962C8B-B14F-4D97-AF65-F5344CB8AC3E}">
        <p14:creationId xmlns:p14="http://schemas.microsoft.com/office/powerpoint/2010/main" val="3868592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9.png"/><Relationship Id="rId5" Type="http://schemas.openxmlformats.org/officeDocument/2006/relationships/slideLayout" Target="../slideLayouts/slideLayout6.xml"/><Relationship Id="rId10" Type="http://schemas.openxmlformats.org/officeDocument/2006/relationships/image" Target="../media/image8.png"/><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10" Type="http://schemas.openxmlformats.org/officeDocument/2006/relationships/image" Target="../media/image9.png"/><Relationship Id="rId4" Type="http://schemas.openxmlformats.org/officeDocument/2006/relationships/slideLayout" Target="../slideLayouts/slideLayout11.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2979765-4775-514C-8C1A-B0971D19635E}"/>
              </a:ext>
            </a:extLst>
          </p:cNvPr>
          <p:cNvSpPr/>
          <p:nvPr userDrawn="1"/>
        </p:nvSpPr>
        <p:spPr>
          <a:xfrm>
            <a:off x="2328656" y="1"/>
            <a:ext cx="7577344" cy="61521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Image 26">
            <a:extLst>
              <a:ext uri="{FF2B5EF4-FFF2-40B4-BE49-F238E27FC236}">
                <a16:creationId xmlns:a16="http://schemas.microsoft.com/office/drawing/2014/main" id="{FDAE5F8A-CCC9-F23E-5E63-72362FEE54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02" y="-639947"/>
            <a:ext cx="7502734" cy="5303388"/>
          </a:xfrm>
          <a:prstGeom prst="rect">
            <a:avLst/>
          </a:prstGeom>
        </p:spPr>
      </p:pic>
      <p:sp>
        <p:nvSpPr>
          <p:cNvPr id="41" name="Espace réservé du titre 40">
            <a:extLst>
              <a:ext uri="{FF2B5EF4-FFF2-40B4-BE49-F238E27FC236}">
                <a16:creationId xmlns:a16="http://schemas.microsoft.com/office/drawing/2014/main" id="{3FD90229-DD35-654F-8435-A090B1973D50}"/>
              </a:ext>
            </a:extLst>
          </p:cNvPr>
          <p:cNvSpPr>
            <a:spLocks noGrp="1"/>
          </p:cNvSpPr>
          <p:nvPr userDrawn="1">
            <p:ph type="title"/>
          </p:nvPr>
        </p:nvSpPr>
        <p:spPr>
          <a:xfrm>
            <a:off x="2824480" y="3878803"/>
            <a:ext cx="7007592" cy="1748590"/>
          </a:xfrm>
          <a:prstGeom prst="rect">
            <a:avLst/>
          </a:prstGeom>
        </p:spPr>
        <p:txBody>
          <a:bodyPr vert="horz" lIns="91440" tIns="45720" rIns="91440" bIns="45720" rtlCol="0" anchor="ctr">
            <a:normAutofit/>
          </a:bodyPr>
          <a:lstStyle/>
          <a:p>
            <a:r>
              <a:rPr lang="fr-FR" dirty="0"/>
              <a:t>Modifiez le style du titre</a:t>
            </a:r>
          </a:p>
        </p:txBody>
      </p:sp>
      <p:sp>
        <p:nvSpPr>
          <p:cNvPr id="33" name="Arc 32">
            <a:extLst>
              <a:ext uri="{FF2B5EF4-FFF2-40B4-BE49-F238E27FC236}">
                <a16:creationId xmlns:a16="http://schemas.microsoft.com/office/drawing/2014/main" id="{5B1DA182-776A-1540-B004-CF1F550AFC89}"/>
              </a:ext>
            </a:extLst>
          </p:cNvPr>
          <p:cNvSpPr/>
          <p:nvPr userDrawn="1"/>
        </p:nvSpPr>
        <p:spPr>
          <a:xfrm>
            <a:off x="-3124119" y="-1597409"/>
            <a:ext cx="10090550" cy="5605861"/>
          </a:xfrm>
          <a:prstGeom prst="arc">
            <a:avLst>
              <a:gd name="adj1" fmla="val 20723273"/>
              <a:gd name="adj2" fmla="val 7554142"/>
            </a:avLst>
          </a:prstGeom>
          <a:ln w="190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Arc 34">
            <a:extLst>
              <a:ext uri="{FF2B5EF4-FFF2-40B4-BE49-F238E27FC236}">
                <a16:creationId xmlns:a16="http://schemas.microsoft.com/office/drawing/2014/main" id="{9EA1F337-1D98-A144-88C3-9B157978FF8A}"/>
              </a:ext>
            </a:extLst>
          </p:cNvPr>
          <p:cNvSpPr/>
          <p:nvPr userDrawn="1"/>
        </p:nvSpPr>
        <p:spPr>
          <a:xfrm>
            <a:off x="-2860084" y="-1621666"/>
            <a:ext cx="10090550" cy="5605861"/>
          </a:xfrm>
          <a:prstGeom prst="arc">
            <a:avLst>
              <a:gd name="adj1" fmla="val 20702655"/>
              <a:gd name="adj2" fmla="val 7879023"/>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Arc 31">
            <a:extLst>
              <a:ext uri="{FF2B5EF4-FFF2-40B4-BE49-F238E27FC236}">
                <a16:creationId xmlns:a16="http://schemas.microsoft.com/office/drawing/2014/main" id="{81B51B8A-49FC-A043-A45D-7DA57FD6AA50}"/>
              </a:ext>
            </a:extLst>
          </p:cNvPr>
          <p:cNvSpPr/>
          <p:nvPr userDrawn="1"/>
        </p:nvSpPr>
        <p:spPr>
          <a:xfrm>
            <a:off x="-3340127" y="-1564933"/>
            <a:ext cx="10090550" cy="5605861"/>
          </a:xfrm>
          <a:prstGeom prst="arc">
            <a:avLst>
              <a:gd name="adj1" fmla="val 20670600"/>
              <a:gd name="adj2" fmla="val 7379228"/>
            </a:avLst>
          </a:prstGeom>
          <a:ln w="19050">
            <a:solidFill>
              <a:srgbClr val="D9107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Arc 33">
            <a:extLst>
              <a:ext uri="{FF2B5EF4-FFF2-40B4-BE49-F238E27FC236}">
                <a16:creationId xmlns:a16="http://schemas.microsoft.com/office/drawing/2014/main" id="{056E0BDC-84B8-6440-BF86-084860481E79}"/>
              </a:ext>
            </a:extLst>
          </p:cNvPr>
          <p:cNvSpPr/>
          <p:nvPr userDrawn="1"/>
        </p:nvSpPr>
        <p:spPr>
          <a:xfrm>
            <a:off x="-2596049" y="-1684722"/>
            <a:ext cx="10090550" cy="5605861"/>
          </a:xfrm>
          <a:prstGeom prst="arc">
            <a:avLst>
              <a:gd name="adj1" fmla="val 20769031"/>
              <a:gd name="adj2" fmla="val 8071564"/>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 name="Arc 1">
            <a:extLst>
              <a:ext uri="{FF2B5EF4-FFF2-40B4-BE49-F238E27FC236}">
                <a16:creationId xmlns:a16="http://schemas.microsoft.com/office/drawing/2014/main" id="{3541B15C-8B06-1BAC-39FA-721AC39A6C8A}"/>
              </a:ext>
            </a:extLst>
          </p:cNvPr>
          <p:cNvSpPr/>
          <p:nvPr userDrawn="1"/>
        </p:nvSpPr>
        <p:spPr>
          <a:xfrm>
            <a:off x="-2297789" y="-1727098"/>
            <a:ext cx="10090550" cy="5605861"/>
          </a:xfrm>
          <a:prstGeom prst="arc">
            <a:avLst>
              <a:gd name="adj1" fmla="val 20834299"/>
              <a:gd name="adj2" fmla="val 8361923"/>
            </a:avLst>
          </a:prstGeom>
          <a:ln w="190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55" name="Groupe 54">
            <a:extLst>
              <a:ext uri="{FF2B5EF4-FFF2-40B4-BE49-F238E27FC236}">
                <a16:creationId xmlns:a16="http://schemas.microsoft.com/office/drawing/2014/main" id="{1BA7BA8C-1425-4242-AF7E-D926D0147746}"/>
              </a:ext>
            </a:extLst>
          </p:cNvPr>
          <p:cNvGrpSpPr/>
          <p:nvPr userDrawn="1"/>
        </p:nvGrpSpPr>
        <p:grpSpPr>
          <a:xfrm>
            <a:off x="-12002" y="6101341"/>
            <a:ext cx="9924846" cy="775110"/>
            <a:chOff x="-12002" y="6101341"/>
            <a:chExt cx="9924846" cy="775110"/>
          </a:xfrm>
        </p:grpSpPr>
        <p:sp>
          <p:nvSpPr>
            <p:cNvPr id="54" name="Rectangle 53">
              <a:extLst>
                <a:ext uri="{FF2B5EF4-FFF2-40B4-BE49-F238E27FC236}">
                  <a16:creationId xmlns:a16="http://schemas.microsoft.com/office/drawing/2014/main" id="{7F9C16F0-F5EF-1CBB-4358-CD6663C1FE9A}"/>
                </a:ext>
              </a:extLst>
            </p:cNvPr>
            <p:cNvSpPr/>
            <p:nvPr userDrawn="1"/>
          </p:nvSpPr>
          <p:spPr>
            <a:xfrm>
              <a:off x="-5158" y="6589311"/>
              <a:ext cx="9918002" cy="28714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D564F88E-9AD3-A301-265B-196D784E5CA0}"/>
                </a:ext>
              </a:extLst>
            </p:cNvPr>
            <p:cNvSpPr/>
            <p:nvPr userDrawn="1"/>
          </p:nvSpPr>
          <p:spPr>
            <a:xfrm>
              <a:off x="-12002" y="6112664"/>
              <a:ext cx="9918002" cy="287140"/>
            </a:xfrm>
            <a:prstGeom prst="rect">
              <a:avLst/>
            </a:prstGeom>
            <a:solidFill>
              <a:srgbClr val="A4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3" name="Groupe 52">
              <a:extLst>
                <a:ext uri="{FF2B5EF4-FFF2-40B4-BE49-F238E27FC236}">
                  <a16:creationId xmlns:a16="http://schemas.microsoft.com/office/drawing/2014/main" id="{E097D720-9C6D-65AC-A822-43E668D3D10F}"/>
                </a:ext>
              </a:extLst>
            </p:cNvPr>
            <p:cNvGrpSpPr/>
            <p:nvPr userDrawn="1"/>
          </p:nvGrpSpPr>
          <p:grpSpPr>
            <a:xfrm>
              <a:off x="-5158" y="6101341"/>
              <a:ext cx="9911158" cy="767644"/>
              <a:chOff x="-5158" y="6125960"/>
              <a:chExt cx="9911158" cy="767644"/>
            </a:xfrm>
          </p:grpSpPr>
          <p:pic>
            <p:nvPicPr>
              <p:cNvPr id="50" name="Image 49">
                <a:extLst>
                  <a:ext uri="{FF2B5EF4-FFF2-40B4-BE49-F238E27FC236}">
                    <a16:creationId xmlns:a16="http://schemas.microsoft.com/office/drawing/2014/main" id="{E5EFCA80-27CC-09C5-C7BE-406FED74FB8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5158" y="6137469"/>
                <a:ext cx="3772800" cy="756135"/>
              </a:xfrm>
              <a:prstGeom prst="rect">
                <a:avLst/>
              </a:prstGeom>
            </p:spPr>
          </p:pic>
          <p:pic>
            <p:nvPicPr>
              <p:cNvPr id="51" name="Image 50">
                <a:extLst>
                  <a:ext uri="{FF2B5EF4-FFF2-40B4-BE49-F238E27FC236}">
                    <a16:creationId xmlns:a16="http://schemas.microsoft.com/office/drawing/2014/main" id="{ED6033B6-B59C-C22D-7524-879E5306463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3767642" y="6132371"/>
                <a:ext cx="3772800" cy="756135"/>
              </a:xfrm>
              <a:prstGeom prst="rect">
                <a:avLst/>
              </a:prstGeom>
            </p:spPr>
          </p:pic>
          <p:pic>
            <p:nvPicPr>
              <p:cNvPr id="52" name="Image 51">
                <a:extLst>
                  <a:ext uri="{FF2B5EF4-FFF2-40B4-BE49-F238E27FC236}">
                    <a16:creationId xmlns:a16="http://schemas.microsoft.com/office/drawing/2014/main" id="{3503CBFC-A4B3-BCA4-19C6-B3FBED60562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flipV="1">
                <a:off x="7540442" y="6125960"/>
                <a:ext cx="2365558" cy="756135"/>
              </a:xfrm>
              <a:prstGeom prst="rect">
                <a:avLst/>
              </a:prstGeom>
            </p:spPr>
          </p:pic>
        </p:grpSp>
      </p:grpSp>
      <p:pic>
        <p:nvPicPr>
          <p:cNvPr id="4" name="Image 3">
            <a:extLst>
              <a:ext uri="{FF2B5EF4-FFF2-40B4-BE49-F238E27FC236}">
                <a16:creationId xmlns:a16="http://schemas.microsoft.com/office/drawing/2014/main" id="{85F18844-B804-953D-6D56-52EF2716FB6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7800" y="5672613"/>
            <a:ext cx="1437662" cy="295200"/>
          </a:xfrm>
          <a:prstGeom prst="rect">
            <a:avLst/>
          </a:prstGeom>
        </p:spPr>
      </p:pic>
      <p:pic>
        <p:nvPicPr>
          <p:cNvPr id="5" name="Image 4">
            <a:extLst>
              <a:ext uri="{FF2B5EF4-FFF2-40B4-BE49-F238E27FC236}">
                <a16:creationId xmlns:a16="http://schemas.microsoft.com/office/drawing/2014/main" id="{CE14FC02-6D3F-C995-3A51-92AB5A55909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57716" y="5387578"/>
            <a:ext cx="820698" cy="820698"/>
          </a:xfrm>
          <a:prstGeom prst="rect">
            <a:avLst/>
          </a:prstGeom>
        </p:spPr>
      </p:pic>
      <p:pic>
        <p:nvPicPr>
          <p:cNvPr id="11" name="Image 10" descr="Une image contenant Police, logo, Graphique, symbole&#10;&#10;Description générée automatiquement">
            <a:extLst>
              <a:ext uri="{FF2B5EF4-FFF2-40B4-BE49-F238E27FC236}">
                <a16:creationId xmlns:a16="http://schemas.microsoft.com/office/drawing/2014/main" id="{86A91DA4-E0C1-EC9D-20DA-99605477C10D}"/>
              </a:ext>
            </a:extLst>
          </p:cNvPr>
          <p:cNvPicPr>
            <a:picLocks noChangeAspect="1"/>
          </p:cNvPicPr>
          <p:nvPr userDrawn="1"/>
        </p:nvPicPr>
        <p:blipFill>
          <a:blip r:embed="rId8"/>
          <a:stretch>
            <a:fillRect/>
          </a:stretch>
        </p:blipFill>
        <p:spPr>
          <a:xfrm>
            <a:off x="842871" y="5091282"/>
            <a:ext cx="714845" cy="271759"/>
          </a:xfrm>
          <a:prstGeom prst="rect">
            <a:avLst/>
          </a:prstGeom>
        </p:spPr>
      </p:pic>
      <p:pic>
        <p:nvPicPr>
          <p:cNvPr id="10" name="Image 9" descr="Une image contenant texte, Police, Graphique, logo&#10;&#10;Description générée automatiquement">
            <a:extLst>
              <a:ext uri="{FF2B5EF4-FFF2-40B4-BE49-F238E27FC236}">
                <a16:creationId xmlns:a16="http://schemas.microsoft.com/office/drawing/2014/main" id="{51FF34D2-5D15-00CF-F9D0-3A3A019FFEC8}"/>
              </a:ext>
            </a:extLst>
          </p:cNvPr>
          <p:cNvPicPr>
            <a:picLocks noChangeAspect="1"/>
          </p:cNvPicPr>
          <p:nvPr userDrawn="1"/>
        </p:nvPicPr>
        <p:blipFill rotWithShape="1">
          <a:blip r:embed="rId9"/>
          <a:srcRect l="6580" t="10317" b="11585"/>
          <a:stretch/>
        </p:blipFill>
        <p:spPr>
          <a:xfrm>
            <a:off x="-47214" y="3978080"/>
            <a:ext cx="2462482" cy="1140260"/>
          </a:xfrm>
          <a:prstGeom prst="rect">
            <a:avLst/>
          </a:prstGeom>
        </p:spPr>
      </p:pic>
    </p:spTree>
    <p:extLst>
      <p:ext uri="{BB962C8B-B14F-4D97-AF65-F5344CB8AC3E}">
        <p14:creationId xmlns:p14="http://schemas.microsoft.com/office/powerpoint/2010/main" val="1652595009"/>
      </p:ext>
    </p:extLst>
  </p:cSld>
  <p:clrMap bg1="lt1" tx1="dk1" bg2="lt2" tx2="dk2" accent1="accent1" accent2="accent2" accent3="accent3" accent4="accent4" accent5="accent5" accent6="accent6" hlink="hlink" folHlink="folHlink"/>
  <p:sldLayoutIdLst>
    <p:sldLayoutId id="2147483883" r:id="rId1"/>
  </p:sldLayoutIdLst>
  <p:hf hdr="0" ftr="0" dt="0"/>
  <p:txStyles>
    <p:titleStyle>
      <a:lvl1pPr algn="ctr" defTabSz="914400" rtl="0" eaLnBrk="1" latinLnBrk="0" hangingPunct="1">
        <a:lnSpc>
          <a:spcPct val="90000"/>
        </a:lnSpc>
        <a:spcBef>
          <a:spcPct val="0"/>
        </a:spcBef>
        <a:buNone/>
        <a:defRPr sz="4400" b="1" i="0" kern="1200">
          <a:solidFill>
            <a:schemeClr val="tx1">
              <a:lumMod val="65000"/>
              <a:lumOff val="35000"/>
            </a:schemeClr>
          </a:solidFill>
          <a:latin typeface="Arial Narrow" panose="020B0604020202020204" pitchFamily="34" charset="0"/>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05F0CD54-8841-F6FB-7A70-D0B0CAED7916}"/>
              </a:ext>
            </a:extLst>
          </p:cNvPr>
          <p:cNvGrpSpPr>
            <a:grpSpLocks noChangeAspect="1"/>
          </p:cNvGrpSpPr>
          <p:nvPr userDrawn="1"/>
        </p:nvGrpSpPr>
        <p:grpSpPr>
          <a:xfrm>
            <a:off x="1300012" y="6184800"/>
            <a:ext cx="8619948" cy="673200"/>
            <a:chOff x="-12002" y="6101341"/>
            <a:chExt cx="9924846" cy="775110"/>
          </a:xfrm>
        </p:grpSpPr>
        <p:sp>
          <p:nvSpPr>
            <p:cNvPr id="7" name="Rectangle 6">
              <a:extLst>
                <a:ext uri="{FF2B5EF4-FFF2-40B4-BE49-F238E27FC236}">
                  <a16:creationId xmlns:a16="http://schemas.microsoft.com/office/drawing/2014/main" id="{EF1E4F4A-B418-B1DD-7030-6C96907F8F0A}"/>
                </a:ext>
              </a:extLst>
            </p:cNvPr>
            <p:cNvSpPr/>
            <p:nvPr userDrawn="1"/>
          </p:nvSpPr>
          <p:spPr>
            <a:xfrm>
              <a:off x="-5158" y="6589311"/>
              <a:ext cx="9918002" cy="28714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2201FF15-0738-8E48-C030-BA3B22DD5D70}"/>
                </a:ext>
              </a:extLst>
            </p:cNvPr>
            <p:cNvSpPr/>
            <p:nvPr userDrawn="1"/>
          </p:nvSpPr>
          <p:spPr>
            <a:xfrm>
              <a:off x="-12002" y="6112664"/>
              <a:ext cx="9918002" cy="287140"/>
            </a:xfrm>
            <a:prstGeom prst="rect">
              <a:avLst/>
            </a:prstGeom>
            <a:solidFill>
              <a:srgbClr val="A4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741D0D8-9933-82C1-E414-22D3364B2E3D}"/>
                </a:ext>
              </a:extLst>
            </p:cNvPr>
            <p:cNvGrpSpPr/>
            <p:nvPr userDrawn="1"/>
          </p:nvGrpSpPr>
          <p:grpSpPr>
            <a:xfrm>
              <a:off x="-5158" y="6101341"/>
              <a:ext cx="9911158" cy="767644"/>
              <a:chOff x="-5158" y="6125960"/>
              <a:chExt cx="9911158" cy="767644"/>
            </a:xfrm>
          </p:grpSpPr>
          <p:pic>
            <p:nvPicPr>
              <p:cNvPr id="11" name="Image 10">
                <a:extLst>
                  <a:ext uri="{FF2B5EF4-FFF2-40B4-BE49-F238E27FC236}">
                    <a16:creationId xmlns:a16="http://schemas.microsoft.com/office/drawing/2014/main" id="{48111B02-9260-45B3-5813-5E3194E34ED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flipV="1">
                <a:off x="-5158" y="6137469"/>
                <a:ext cx="3772800" cy="756135"/>
              </a:xfrm>
              <a:prstGeom prst="rect">
                <a:avLst/>
              </a:prstGeom>
            </p:spPr>
          </p:pic>
          <p:pic>
            <p:nvPicPr>
              <p:cNvPr id="12" name="Image 11">
                <a:extLst>
                  <a:ext uri="{FF2B5EF4-FFF2-40B4-BE49-F238E27FC236}">
                    <a16:creationId xmlns:a16="http://schemas.microsoft.com/office/drawing/2014/main" id="{131457F1-3D97-E04F-24FC-4E3D4ADFEDD2}"/>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flipV="1">
                <a:off x="3767642" y="6132371"/>
                <a:ext cx="3772800" cy="756135"/>
              </a:xfrm>
              <a:prstGeom prst="rect">
                <a:avLst/>
              </a:prstGeom>
            </p:spPr>
          </p:pic>
          <p:pic>
            <p:nvPicPr>
              <p:cNvPr id="13" name="Image 12">
                <a:extLst>
                  <a:ext uri="{FF2B5EF4-FFF2-40B4-BE49-F238E27FC236}">
                    <a16:creationId xmlns:a16="http://schemas.microsoft.com/office/drawing/2014/main" id="{C35C8F64-0C97-225E-B583-49313F388650}"/>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flipV="1">
                <a:off x="7540442" y="6125960"/>
                <a:ext cx="2365558" cy="756135"/>
              </a:xfrm>
              <a:prstGeom prst="rect">
                <a:avLst/>
              </a:prstGeom>
            </p:spPr>
          </p:pic>
        </p:grpSp>
      </p:grpSp>
      <p:sp>
        <p:nvSpPr>
          <p:cNvPr id="10" name="Ellipse 9">
            <a:extLst>
              <a:ext uri="{FF2B5EF4-FFF2-40B4-BE49-F238E27FC236}">
                <a16:creationId xmlns:a16="http://schemas.microsoft.com/office/drawing/2014/main" id="{6F8459B3-9C09-FC4C-9DF3-B4E0DC7AEBDD}"/>
              </a:ext>
            </a:extLst>
          </p:cNvPr>
          <p:cNvSpPr/>
          <p:nvPr userDrawn="1"/>
        </p:nvSpPr>
        <p:spPr>
          <a:xfrm rot="1197600">
            <a:off x="9385467" y="6551548"/>
            <a:ext cx="561975" cy="39344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9A9AC4D7-E773-3148-9A03-83659C3E6C89}"/>
              </a:ext>
            </a:extLst>
          </p:cNvPr>
          <p:cNvSpPr>
            <a:spLocks noGrp="1"/>
          </p:cNvSpPr>
          <p:nvPr>
            <p:ph type="title"/>
          </p:nvPr>
        </p:nvSpPr>
        <p:spPr>
          <a:xfrm>
            <a:off x="85726" y="86549"/>
            <a:ext cx="9744074" cy="968375"/>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880580C7-30A7-AE47-99F5-D81F38B15EB5}"/>
              </a:ext>
            </a:extLst>
          </p:cNvPr>
          <p:cNvSpPr>
            <a:spLocks noGrp="1"/>
          </p:cNvSpPr>
          <p:nvPr>
            <p:ph type="body" idx="1"/>
          </p:nvPr>
        </p:nvSpPr>
        <p:spPr>
          <a:xfrm>
            <a:off x="85726" y="1383010"/>
            <a:ext cx="9744074" cy="4295812"/>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a:extLst>
              <a:ext uri="{FF2B5EF4-FFF2-40B4-BE49-F238E27FC236}">
                <a16:creationId xmlns:a16="http://schemas.microsoft.com/office/drawing/2014/main" id="{C2BF848C-F5ED-F248-8AC5-42F9B9C8C7F2}"/>
              </a:ext>
            </a:extLst>
          </p:cNvPr>
          <p:cNvSpPr>
            <a:spLocks noGrp="1"/>
          </p:cNvSpPr>
          <p:nvPr>
            <p:ph type="sldNum" sz="quarter" idx="4"/>
          </p:nvPr>
        </p:nvSpPr>
        <p:spPr>
          <a:xfrm>
            <a:off x="9364192" y="6570860"/>
            <a:ext cx="515216" cy="365125"/>
          </a:xfrm>
          <a:prstGeom prst="rect">
            <a:avLst/>
          </a:prstGeom>
        </p:spPr>
        <p:txBody>
          <a:bodyPr vert="horz" lIns="91440" tIns="45720" rIns="91440" bIns="45720" rtlCol="0" anchor="ctr"/>
          <a:lstStyle>
            <a:lvl1pPr algn="r">
              <a:defRPr sz="1200" b="0" i="0">
                <a:solidFill>
                  <a:schemeClr val="bg1"/>
                </a:solidFill>
                <a:latin typeface="Arial Narrow" panose="020B0604020202020204" pitchFamily="34" charset="0"/>
                <a:cs typeface="Arial Narrow" panose="020B0604020202020204" pitchFamily="34" charset="0"/>
              </a:defRPr>
            </a:lvl1pPr>
          </a:lstStyle>
          <a:p>
            <a:fld id="{672B83B0-3461-4B46-936F-6684E93904E2}" type="slidenum">
              <a:rPr lang="fr-FR" smtClean="0"/>
              <a:pPr/>
              <a:t>‹N°›</a:t>
            </a:fld>
            <a:endParaRPr lang="fr-FR" dirty="0"/>
          </a:p>
        </p:txBody>
      </p:sp>
      <p:pic>
        <p:nvPicPr>
          <p:cNvPr id="14" name="Image 13">
            <a:extLst>
              <a:ext uri="{FF2B5EF4-FFF2-40B4-BE49-F238E27FC236}">
                <a16:creationId xmlns:a16="http://schemas.microsoft.com/office/drawing/2014/main" id="{4404E488-9633-B745-8B61-2C09FF95D7D8}"/>
              </a:ext>
            </a:extLst>
          </p:cNvPr>
          <p:cNvPicPr>
            <a:picLocks noChangeAspect="1"/>
          </p:cNvPicPr>
          <p:nvPr userDrawn="1"/>
        </p:nvPicPr>
        <p:blipFill rotWithShape="1">
          <a:blip r:embed="rId10"/>
          <a:srcRect/>
          <a:stretch/>
        </p:blipFill>
        <p:spPr>
          <a:xfrm flipV="1">
            <a:off x="1438275" y="4859090"/>
            <a:ext cx="4105275" cy="323709"/>
          </a:xfrm>
          <a:prstGeom prst="rect">
            <a:avLst/>
          </a:prstGeom>
        </p:spPr>
      </p:pic>
      <p:sp>
        <p:nvSpPr>
          <p:cNvPr id="4" name="Rectangle 3">
            <a:extLst>
              <a:ext uri="{FF2B5EF4-FFF2-40B4-BE49-F238E27FC236}">
                <a16:creationId xmlns:a16="http://schemas.microsoft.com/office/drawing/2014/main" id="{24CCB5A1-E168-AC58-0FD6-BB5F370EF7BB}"/>
              </a:ext>
            </a:extLst>
          </p:cNvPr>
          <p:cNvSpPr/>
          <p:nvPr userDrawn="1"/>
        </p:nvSpPr>
        <p:spPr>
          <a:xfrm>
            <a:off x="-76200" y="6195686"/>
            <a:ext cx="1370166" cy="673200"/>
          </a:xfrm>
          <a:prstGeom prst="rect">
            <a:avLst/>
          </a:prstGeom>
          <a:solidFill>
            <a:srgbClr val="2634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263475"/>
              </a:solidFill>
            </a:endParaRPr>
          </a:p>
        </p:txBody>
      </p:sp>
      <p:pic>
        <p:nvPicPr>
          <p:cNvPr id="15" name="Image 14" descr="Une image contenant texte, Police, Graphique, logo&#10;&#10;Description générée automatiquement">
            <a:extLst>
              <a:ext uri="{FF2B5EF4-FFF2-40B4-BE49-F238E27FC236}">
                <a16:creationId xmlns:a16="http://schemas.microsoft.com/office/drawing/2014/main" id="{21331680-BB3A-6B9B-B0EC-EE65347BB585}"/>
              </a:ext>
            </a:extLst>
          </p:cNvPr>
          <p:cNvPicPr>
            <a:picLocks noChangeAspect="1"/>
          </p:cNvPicPr>
          <p:nvPr userDrawn="1"/>
        </p:nvPicPr>
        <p:blipFill>
          <a:blip r:embed="rId11"/>
          <a:stretch>
            <a:fillRect/>
          </a:stretch>
        </p:blipFill>
        <p:spPr>
          <a:xfrm>
            <a:off x="-114480" y="6164934"/>
            <a:ext cx="1478620" cy="819643"/>
          </a:xfrm>
          <a:prstGeom prst="rect">
            <a:avLst/>
          </a:prstGeom>
        </p:spPr>
      </p:pic>
    </p:spTree>
    <p:extLst>
      <p:ext uri="{BB962C8B-B14F-4D97-AF65-F5344CB8AC3E}">
        <p14:creationId xmlns:p14="http://schemas.microsoft.com/office/powerpoint/2010/main" val="1107065102"/>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51" r:id="rId4"/>
    <p:sldLayoutId id="2147483852" r:id="rId5"/>
    <p:sldLayoutId id="2147483885" r:id="rId6"/>
  </p:sldLayoutIdLst>
  <p:hf hdr="0" ftr="0" dt="0"/>
  <p:txStyles>
    <p:titleStyle>
      <a:lvl1pPr algn="ctr" defTabSz="914400" rtl="0" eaLnBrk="1" latinLnBrk="0" hangingPunct="1">
        <a:lnSpc>
          <a:spcPct val="90000"/>
        </a:lnSpc>
        <a:spcBef>
          <a:spcPct val="0"/>
        </a:spcBef>
        <a:buNone/>
        <a:defRPr sz="3600" b="1" i="0" kern="1200">
          <a:solidFill>
            <a:schemeClr val="tx1">
              <a:lumMod val="65000"/>
              <a:lumOff val="35000"/>
            </a:schemeClr>
          </a:solidFill>
          <a:latin typeface="Arial Narrow" panose="020B0604020202020204" pitchFamily="34" charset="0"/>
          <a:ea typeface="+mj-ea"/>
          <a:cs typeface="Arial Narrow" panose="020B0604020202020204" pitchFamily="34" charset="0"/>
        </a:defRPr>
      </a:lvl1pPr>
    </p:titleStyle>
    <p:bodyStyle>
      <a:lvl1pPr marL="216000" indent="-216000" algn="l" defTabSz="914400" rtl="0" eaLnBrk="1" latinLnBrk="0" hangingPunct="1">
        <a:lnSpc>
          <a:spcPct val="100000"/>
        </a:lnSpc>
        <a:spcBef>
          <a:spcPts val="2400"/>
        </a:spcBef>
        <a:buFont typeface="Police système Courant"/>
        <a:buChar char="–"/>
        <a:defRPr sz="28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1pPr>
      <a:lvl2pPr marL="432000" indent="-216000" algn="l" defTabSz="914400" rtl="0" eaLnBrk="1" latinLnBrk="0" hangingPunct="1">
        <a:lnSpc>
          <a:spcPct val="100000"/>
        </a:lnSpc>
        <a:spcBef>
          <a:spcPts val="1200"/>
        </a:spcBef>
        <a:buFont typeface="Wingdings" pitchFamily="2" charset="2"/>
        <a:buChar char="§"/>
        <a:defRPr sz="24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2pPr>
      <a:lvl3pPr marL="648000" indent="-216000" algn="l" defTabSz="914400" rtl="0" eaLnBrk="1" latinLnBrk="0" hangingPunct="1">
        <a:lnSpc>
          <a:spcPct val="100000"/>
        </a:lnSpc>
        <a:spcBef>
          <a:spcPts val="600"/>
        </a:spcBef>
        <a:buFont typeface="Courier New" panose="02070309020205020404" pitchFamily="49" charset="0"/>
        <a:buChar char="o"/>
        <a:defRPr sz="20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oupe 16">
            <a:extLst>
              <a:ext uri="{FF2B5EF4-FFF2-40B4-BE49-F238E27FC236}">
                <a16:creationId xmlns:a16="http://schemas.microsoft.com/office/drawing/2014/main" id="{FFE269B0-17DC-F9E4-9A39-23B2AE3B5C50}"/>
              </a:ext>
            </a:extLst>
          </p:cNvPr>
          <p:cNvGrpSpPr>
            <a:grpSpLocks noChangeAspect="1"/>
          </p:cNvGrpSpPr>
          <p:nvPr userDrawn="1"/>
        </p:nvGrpSpPr>
        <p:grpSpPr>
          <a:xfrm flipV="1">
            <a:off x="1298004" y="6195686"/>
            <a:ext cx="8619948" cy="673200"/>
            <a:chOff x="-12002" y="6101341"/>
            <a:chExt cx="9924846" cy="775110"/>
          </a:xfrm>
        </p:grpSpPr>
        <p:sp>
          <p:nvSpPr>
            <p:cNvPr id="18" name="Rectangle 17">
              <a:extLst>
                <a:ext uri="{FF2B5EF4-FFF2-40B4-BE49-F238E27FC236}">
                  <a16:creationId xmlns:a16="http://schemas.microsoft.com/office/drawing/2014/main" id="{E61FB523-5699-7C09-F5FD-23FC2B9E5C32}"/>
                </a:ext>
              </a:extLst>
            </p:cNvPr>
            <p:cNvSpPr/>
            <p:nvPr userDrawn="1"/>
          </p:nvSpPr>
          <p:spPr>
            <a:xfrm>
              <a:off x="-5158" y="6589311"/>
              <a:ext cx="9918002" cy="28714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5BF17E10-FBBD-57DE-94F9-B493CDA88C0F}"/>
                </a:ext>
              </a:extLst>
            </p:cNvPr>
            <p:cNvSpPr/>
            <p:nvPr userDrawn="1"/>
          </p:nvSpPr>
          <p:spPr>
            <a:xfrm>
              <a:off x="-12002" y="6112664"/>
              <a:ext cx="9918002" cy="287140"/>
            </a:xfrm>
            <a:prstGeom prst="rect">
              <a:avLst/>
            </a:prstGeom>
            <a:solidFill>
              <a:srgbClr val="A4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0" name="Groupe 19">
              <a:extLst>
                <a:ext uri="{FF2B5EF4-FFF2-40B4-BE49-F238E27FC236}">
                  <a16:creationId xmlns:a16="http://schemas.microsoft.com/office/drawing/2014/main" id="{F293EAA3-64D2-7B4E-C85D-93261A0FC996}"/>
                </a:ext>
              </a:extLst>
            </p:cNvPr>
            <p:cNvGrpSpPr/>
            <p:nvPr userDrawn="1"/>
          </p:nvGrpSpPr>
          <p:grpSpPr>
            <a:xfrm>
              <a:off x="-5158" y="6101341"/>
              <a:ext cx="9911158" cy="767644"/>
              <a:chOff x="-5158" y="6125960"/>
              <a:chExt cx="9911158" cy="767644"/>
            </a:xfrm>
          </p:grpSpPr>
          <p:pic>
            <p:nvPicPr>
              <p:cNvPr id="21" name="Image 20">
                <a:extLst>
                  <a:ext uri="{FF2B5EF4-FFF2-40B4-BE49-F238E27FC236}">
                    <a16:creationId xmlns:a16="http://schemas.microsoft.com/office/drawing/2014/main" id="{2F01CEBE-CB0F-5858-5242-1D0BD94BD17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flipV="1">
                <a:off x="-5158" y="6137469"/>
                <a:ext cx="3772800" cy="756135"/>
              </a:xfrm>
              <a:prstGeom prst="rect">
                <a:avLst/>
              </a:prstGeom>
            </p:spPr>
          </p:pic>
          <p:pic>
            <p:nvPicPr>
              <p:cNvPr id="22" name="Image 21">
                <a:extLst>
                  <a:ext uri="{FF2B5EF4-FFF2-40B4-BE49-F238E27FC236}">
                    <a16:creationId xmlns:a16="http://schemas.microsoft.com/office/drawing/2014/main" id="{CEE7341E-D35C-C17A-89C0-E5AAB442327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flipV="1">
                <a:off x="3767642" y="6132371"/>
                <a:ext cx="3772800" cy="756135"/>
              </a:xfrm>
              <a:prstGeom prst="rect">
                <a:avLst/>
              </a:prstGeom>
            </p:spPr>
          </p:pic>
          <p:pic>
            <p:nvPicPr>
              <p:cNvPr id="23" name="Image 22">
                <a:extLst>
                  <a:ext uri="{FF2B5EF4-FFF2-40B4-BE49-F238E27FC236}">
                    <a16:creationId xmlns:a16="http://schemas.microsoft.com/office/drawing/2014/main" id="{B4DC3AD3-5D34-8021-FF36-B9C42BF970D3}"/>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flipV="1">
                <a:off x="7540442" y="6125960"/>
                <a:ext cx="2365558" cy="756135"/>
              </a:xfrm>
              <a:prstGeom prst="rect">
                <a:avLst/>
              </a:prstGeom>
            </p:spPr>
          </p:pic>
        </p:grpSp>
      </p:grpSp>
      <p:sp>
        <p:nvSpPr>
          <p:cNvPr id="10" name="Ellipse 9">
            <a:extLst>
              <a:ext uri="{FF2B5EF4-FFF2-40B4-BE49-F238E27FC236}">
                <a16:creationId xmlns:a16="http://schemas.microsoft.com/office/drawing/2014/main" id="{6F8459B3-9C09-FC4C-9DF3-B4E0DC7AEBDD}"/>
              </a:ext>
            </a:extLst>
          </p:cNvPr>
          <p:cNvSpPr/>
          <p:nvPr userDrawn="1"/>
        </p:nvSpPr>
        <p:spPr>
          <a:xfrm rot="1197600">
            <a:off x="9385467" y="6551548"/>
            <a:ext cx="561975" cy="39344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9A9AC4D7-E773-3148-9A03-83659C3E6C89}"/>
              </a:ext>
            </a:extLst>
          </p:cNvPr>
          <p:cNvSpPr>
            <a:spLocks noGrp="1"/>
          </p:cNvSpPr>
          <p:nvPr>
            <p:ph type="title"/>
          </p:nvPr>
        </p:nvSpPr>
        <p:spPr>
          <a:xfrm>
            <a:off x="85726" y="86557"/>
            <a:ext cx="9744074" cy="968375"/>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880580C7-30A7-AE47-99F5-D81F38B15EB5}"/>
              </a:ext>
            </a:extLst>
          </p:cNvPr>
          <p:cNvSpPr>
            <a:spLocks noGrp="1"/>
          </p:cNvSpPr>
          <p:nvPr>
            <p:ph type="body" idx="1"/>
          </p:nvPr>
        </p:nvSpPr>
        <p:spPr>
          <a:xfrm>
            <a:off x="85726" y="1383010"/>
            <a:ext cx="9744074" cy="4399521"/>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a:extLst>
              <a:ext uri="{FF2B5EF4-FFF2-40B4-BE49-F238E27FC236}">
                <a16:creationId xmlns:a16="http://schemas.microsoft.com/office/drawing/2014/main" id="{C2BF848C-F5ED-F248-8AC5-42F9B9C8C7F2}"/>
              </a:ext>
            </a:extLst>
          </p:cNvPr>
          <p:cNvSpPr>
            <a:spLocks noGrp="1"/>
          </p:cNvSpPr>
          <p:nvPr>
            <p:ph type="sldNum" sz="quarter" idx="4"/>
          </p:nvPr>
        </p:nvSpPr>
        <p:spPr>
          <a:xfrm>
            <a:off x="9364192" y="6570860"/>
            <a:ext cx="515216" cy="365125"/>
          </a:xfrm>
          <a:prstGeom prst="rect">
            <a:avLst/>
          </a:prstGeom>
        </p:spPr>
        <p:txBody>
          <a:bodyPr vert="horz" lIns="91440" tIns="45720" rIns="91440" bIns="45720" rtlCol="0" anchor="ctr"/>
          <a:lstStyle>
            <a:lvl1pPr algn="r">
              <a:defRPr sz="1200" b="0" i="0">
                <a:solidFill>
                  <a:schemeClr val="bg1"/>
                </a:solidFill>
                <a:latin typeface="Arial Narrow" panose="020B0604020202020204" pitchFamily="34" charset="0"/>
                <a:cs typeface="Arial Narrow" panose="020B0604020202020204" pitchFamily="34" charset="0"/>
              </a:defRPr>
            </a:lvl1pPr>
          </a:lstStyle>
          <a:p>
            <a:fld id="{672B83B0-3461-4B46-936F-6684E93904E2}" type="slidenum">
              <a:rPr lang="fr-FR" smtClean="0"/>
              <a:pPr/>
              <a:t>‹N°›</a:t>
            </a:fld>
            <a:endParaRPr lang="fr-FR" dirty="0"/>
          </a:p>
        </p:txBody>
      </p:sp>
      <p:pic>
        <p:nvPicPr>
          <p:cNvPr id="14" name="Image 13">
            <a:extLst>
              <a:ext uri="{FF2B5EF4-FFF2-40B4-BE49-F238E27FC236}">
                <a16:creationId xmlns:a16="http://schemas.microsoft.com/office/drawing/2014/main" id="{4404E488-9633-B745-8B61-2C09FF95D7D8}"/>
              </a:ext>
            </a:extLst>
          </p:cNvPr>
          <p:cNvPicPr>
            <a:picLocks noChangeAspect="1"/>
          </p:cNvPicPr>
          <p:nvPr userDrawn="1"/>
        </p:nvPicPr>
        <p:blipFill rotWithShape="1">
          <a:blip r:embed="rId9"/>
          <a:srcRect/>
          <a:stretch/>
        </p:blipFill>
        <p:spPr>
          <a:xfrm flipV="1">
            <a:off x="1438275" y="4859090"/>
            <a:ext cx="4105275" cy="323709"/>
          </a:xfrm>
          <a:prstGeom prst="rect">
            <a:avLst/>
          </a:prstGeom>
        </p:spPr>
      </p:pic>
      <p:sp>
        <p:nvSpPr>
          <p:cNvPr id="7" name="Rectangle 6">
            <a:extLst>
              <a:ext uri="{FF2B5EF4-FFF2-40B4-BE49-F238E27FC236}">
                <a16:creationId xmlns:a16="http://schemas.microsoft.com/office/drawing/2014/main" id="{D6B8D667-0E9B-B12C-6D58-7A920533F735}"/>
              </a:ext>
            </a:extLst>
          </p:cNvPr>
          <p:cNvSpPr/>
          <p:nvPr userDrawn="1"/>
        </p:nvSpPr>
        <p:spPr>
          <a:xfrm>
            <a:off x="-76200" y="6195686"/>
            <a:ext cx="1370166" cy="673200"/>
          </a:xfrm>
          <a:prstGeom prst="rect">
            <a:avLst/>
          </a:prstGeom>
          <a:solidFill>
            <a:srgbClr val="2634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263475"/>
              </a:solidFill>
            </a:endParaRPr>
          </a:p>
        </p:txBody>
      </p:sp>
      <p:pic>
        <p:nvPicPr>
          <p:cNvPr id="5" name="Image 4" descr="Une image contenant texte, Police, Graphique, logo&#10;&#10;Description générée automatiquement">
            <a:extLst>
              <a:ext uri="{FF2B5EF4-FFF2-40B4-BE49-F238E27FC236}">
                <a16:creationId xmlns:a16="http://schemas.microsoft.com/office/drawing/2014/main" id="{C44DA92A-CFE5-B1C2-07AD-6A5E83D69969}"/>
              </a:ext>
            </a:extLst>
          </p:cNvPr>
          <p:cNvPicPr>
            <a:picLocks noChangeAspect="1"/>
          </p:cNvPicPr>
          <p:nvPr userDrawn="1"/>
        </p:nvPicPr>
        <p:blipFill>
          <a:blip r:embed="rId10"/>
          <a:stretch>
            <a:fillRect/>
          </a:stretch>
        </p:blipFill>
        <p:spPr>
          <a:xfrm>
            <a:off x="-116488" y="6164934"/>
            <a:ext cx="1478620" cy="819643"/>
          </a:xfrm>
          <a:prstGeom prst="rect">
            <a:avLst/>
          </a:prstGeom>
        </p:spPr>
      </p:pic>
    </p:spTree>
    <p:extLst>
      <p:ext uri="{BB962C8B-B14F-4D97-AF65-F5344CB8AC3E}">
        <p14:creationId xmlns:p14="http://schemas.microsoft.com/office/powerpoint/2010/main" val="1083250350"/>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4" r:id="rId4"/>
    <p:sldLayoutId id="2147483865" r:id="rId5"/>
  </p:sldLayoutIdLst>
  <p:hf hdr="0" ftr="0" dt="0"/>
  <p:txStyles>
    <p:titleStyle>
      <a:lvl1pPr algn="ctr" defTabSz="914400" rtl="0" eaLnBrk="1" latinLnBrk="0" hangingPunct="1">
        <a:lnSpc>
          <a:spcPct val="90000"/>
        </a:lnSpc>
        <a:spcBef>
          <a:spcPct val="0"/>
        </a:spcBef>
        <a:buNone/>
        <a:defRPr sz="3600" b="1" i="0" kern="1200">
          <a:solidFill>
            <a:schemeClr val="tx1">
              <a:lumMod val="65000"/>
              <a:lumOff val="35000"/>
            </a:schemeClr>
          </a:solidFill>
          <a:latin typeface="Arial Narrow" panose="020B0604020202020204" pitchFamily="34" charset="0"/>
          <a:ea typeface="+mj-ea"/>
          <a:cs typeface="Arial Narrow" panose="020B0604020202020204" pitchFamily="34" charset="0"/>
        </a:defRPr>
      </a:lvl1pPr>
    </p:titleStyle>
    <p:bodyStyle>
      <a:lvl1pPr marL="216000" indent="-216000" algn="l" defTabSz="914400" rtl="0" eaLnBrk="1" latinLnBrk="0" hangingPunct="1">
        <a:lnSpc>
          <a:spcPct val="100000"/>
        </a:lnSpc>
        <a:spcBef>
          <a:spcPts val="2400"/>
        </a:spcBef>
        <a:buFont typeface="Police système Courant"/>
        <a:buChar char="–"/>
        <a:defRPr sz="28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1pPr>
      <a:lvl2pPr marL="432000" indent="-216000" algn="l" defTabSz="914400" rtl="0" eaLnBrk="1" latinLnBrk="0" hangingPunct="1">
        <a:lnSpc>
          <a:spcPct val="100000"/>
        </a:lnSpc>
        <a:spcBef>
          <a:spcPts val="1200"/>
        </a:spcBef>
        <a:buFont typeface="Wingdings" pitchFamily="2" charset="2"/>
        <a:buChar char="§"/>
        <a:defRPr sz="24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2pPr>
      <a:lvl3pPr marL="648000" indent="-216000" algn="l" defTabSz="914400" rtl="0" eaLnBrk="1" latinLnBrk="0" hangingPunct="1">
        <a:lnSpc>
          <a:spcPct val="100000"/>
        </a:lnSpc>
        <a:spcBef>
          <a:spcPts val="600"/>
        </a:spcBef>
        <a:buFont typeface="Courier New" panose="02070309020205020404" pitchFamily="49" charset="0"/>
        <a:buChar char="o"/>
        <a:defRPr sz="20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pepr-vdbi.fr/" TargetMode="External"/><Relationship Id="rId7" Type="http://schemas.openxmlformats.org/officeDocument/2006/relationships/hyperlink" Target="mailto:contact@pepr-vdbi.fr"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mailto:jean-yves.toussaint@insa-lyon.fr" TargetMode="External"/><Relationship Id="rId5" Type="http://schemas.openxmlformats.org/officeDocument/2006/relationships/hyperlink" Target="mailto:dominique.mignot@univ-eiffel.fr" TargetMode="External"/><Relationship Id="rId4" Type="http://schemas.openxmlformats.org/officeDocument/2006/relationships/hyperlink" Target="mailto:gilles.gesquiere@univ-lyon2.fr"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pepr-vdbi.fr/" TargetMode="External"/><Relationship Id="rId7" Type="http://schemas.openxmlformats.org/officeDocument/2006/relationships/hyperlink" Target="mailto:contact@pepr-vdbi.fr"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hyperlink" Target="mailto:jean-yves.toussaint@insa-lyon.fr" TargetMode="External"/><Relationship Id="rId5" Type="http://schemas.openxmlformats.org/officeDocument/2006/relationships/hyperlink" Target="mailto:dominique.mignot@univ-eiffel.fr" TargetMode="External"/><Relationship Id="rId4" Type="http://schemas.openxmlformats.org/officeDocument/2006/relationships/hyperlink" Target="mailto:gilles.gesquiere@univ-lyon2.fr"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mailto:Gilles.Gesquiere@liris.cnrs.fr" TargetMode="External"/><Relationship Id="rId13" Type="http://schemas.openxmlformats.org/officeDocument/2006/relationships/image" Target="../media/image22.png"/><Relationship Id="rId1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hyperlink" Target="https://github.com/VCityTeam/UD-SV/" TargetMode="External"/><Relationship Id="rId12" Type="http://schemas.openxmlformats.org/officeDocument/2006/relationships/hyperlink" Target="mailto:dominique.mignot@univ-eiffel.fr" TargetMode="External"/><Relationship Id="rId17" Type="http://schemas.openxmlformats.org/officeDocument/2006/relationships/hyperlink" Target="mailto:jean-yves.toussaint@insa-lyon.fr" TargetMode="External"/><Relationship Id="rId2" Type="http://schemas.openxmlformats.org/officeDocument/2006/relationships/notesSlide" Target="../notesSlides/notesSlide41.xml"/><Relationship Id="rId16" Type="http://schemas.openxmlformats.org/officeDocument/2006/relationships/hyperlink" Target="https://umr5600.cnrs.fr/fr/accueil/" TargetMode="External"/><Relationship Id="rId1" Type="http://schemas.openxmlformats.org/officeDocument/2006/relationships/slideLayout" Target="../slideLayouts/slideLayout6.xml"/><Relationship Id="rId6" Type="http://schemas.openxmlformats.org/officeDocument/2006/relationships/hyperlink" Target="https://projet.liris.cnrs.fr/vcity/" TargetMode="External"/><Relationship Id="rId11" Type="http://schemas.openxmlformats.org/officeDocument/2006/relationships/image" Target="../media/image21.jpeg"/><Relationship Id="rId5" Type="http://schemas.openxmlformats.org/officeDocument/2006/relationships/image" Target="../media/image18.jpeg"/><Relationship Id="rId15" Type="http://schemas.openxmlformats.org/officeDocument/2006/relationships/hyperlink" Target="https://www.insa-lyon.fr/" TargetMode="External"/><Relationship Id="rId10" Type="http://schemas.openxmlformats.org/officeDocument/2006/relationships/image" Target="../media/image20.png"/><Relationship Id="rId19" Type="http://schemas.openxmlformats.org/officeDocument/2006/relationships/image" Target="../media/image24.emf"/><Relationship Id="rId4" Type="http://schemas.openxmlformats.org/officeDocument/2006/relationships/image" Target="../media/image17.tiff"/><Relationship Id="rId9" Type="http://schemas.openxmlformats.org/officeDocument/2006/relationships/image" Target="../media/image19.png"/><Relationship Id="rId14" Type="http://schemas.openxmlformats.org/officeDocument/2006/relationships/image" Target="https://outicom.univ-eiffel.fr/pub/generateurs/img/logo_univ_gustave_eiffel.pn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4D2B82-EE7D-B56D-B0DE-82CEEEC79EDD}"/>
              </a:ext>
            </a:extLst>
          </p:cNvPr>
          <p:cNvSpPr>
            <a:spLocks noGrp="1"/>
          </p:cNvSpPr>
          <p:nvPr>
            <p:ph type="ctrTitle"/>
          </p:nvPr>
        </p:nvSpPr>
        <p:spPr>
          <a:xfrm>
            <a:off x="2599911" y="3604689"/>
            <a:ext cx="7306089" cy="1699260"/>
          </a:xfrm>
        </p:spPr>
        <p:txBody>
          <a:bodyPr>
            <a:noAutofit/>
          </a:bodyPr>
          <a:lstStyle/>
          <a:p>
            <a:r>
              <a:rPr lang="fr-FR" sz="2400" b="0" dirty="0"/>
              <a:t>SNA VDBI – PEPR</a:t>
            </a:r>
            <a:br>
              <a:rPr lang="fr-FR" sz="2800" dirty="0"/>
            </a:br>
            <a:r>
              <a:rPr lang="fr-FR" sz="2800" dirty="0"/>
              <a:t>Ville Durable et Bâtiment Innovant</a:t>
            </a:r>
            <a:br>
              <a:rPr lang="fr-FR" sz="2800" dirty="0"/>
            </a:br>
            <a:br>
              <a:rPr lang="fr-FR" sz="2800" dirty="0"/>
            </a:br>
            <a:r>
              <a:rPr lang="fr-FR" sz="2800" b="0" dirty="0"/>
              <a:t>Journées VDBI – 16-17-18 octobre 2023</a:t>
            </a:r>
          </a:p>
        </p:txBody>
      </p:sp>
      <p:sp>
        <p:nvSpPr>
          <p:cNvPr id="3" name="Sous-titre 2">
            <a:extLst>
              <a:ext uri="{FF2B5EF4-FFF2-40B4-BE49-F238E27FC236}">
                <a16:creationId xmlns:a16="http://schemas.microsoft.com/office/drawing/2014/main" id="{F3AF01A7-F8EA-01E3-307B-4BAB803AB376}"/>
              </a:ext>
            </a:extLst>
          </p:cNvPr>
          <p:cNvSpPr txBox="1">
            <a:spLocks/>
          </p:cNvSpPr>
          <p:nvPr/>
        </p:nvSpPr>
        <p:spPr>
          <a:xfrm>
            <a:off x="7121562" y="5303949"/>
            <a:ext cx="2784438" cy="791378"/>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2400"/>
              </a:spcBef>
              <a:buFont typeface="Police système Courant"/>
              <a:buNone/>
              <a:defRPr sz="24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1pPr>
            <a:lvl2pPr marL="457200" indent="0" algn="ctr" defTabSz="914400" rtl="0" eaLnBrk="1" latinLnBrk="0" hangingPunct="1">
              <a:lnSpc>
                <a:spcPct val="100000"/>
              </a:lnSpc>
              <a:spcBef>
                <a:spcPts val="1200"/>
              </a:spcBef>
              <a:buFont typeface="Wingdings" pitchFamily="2" charset="2"/>
              <a:buNone/>
              <a:defRPr sz="20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2pPr>
            <a:lvl3pPr marL="914400" indent="0" algn="ctr" defTabSz="914400" rtl="0" eaLnBrk="1" latinLnBrk="0" hangingPunct="1">
              <a:lnSpc>
                <a:spcPct val="100000"/>
              </a:lnSpc>
              <a:spcBef>
                <a:spcPts val="600"/>
              </a:spcBef>
              <a:buFont typeface="Courier New" panose="02070309020205020404" pitchFamily="49" charset="0"/>
              <a:buNone/>
              <a:defRPr sz="18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Police système Courant"/>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Tahoma"/>
                <a:sym typeface="Tahoma"/>
              </a:rPr>
              <a:t>D. </a:t>
            </a:r>
            <a:r>
              <a:rPr kumimoji="0" lang="en-US" sz="1400" b="0" i="0" u="none" strike="noStrike" kern="1200" cap="none" spc="0" normalizeH="0" baseline="0" noProof="0" dirty="0" err="1">
                <a:ln>
                  <a:noFill/>
                </a:ln>
                <a:solidFill>
                  <a:prstClr val="black">
                    <a:lumMod val="65000"/>
                    <a:lumOff val="35000"/>
                  </a:prstClr>
                </a:solidFill>
                <a:effectLst/>
                <a:uLnTx/>
                <a:uFillTx/>
                <a:latin typeface="Arial Narrow" panose="020B0604020202020204" pitchFamily="34" charset="0"/>
                <a:ea typeface="Tahoma"/>
                <a:sym typeface="Tahoma"/>
              </a:rPr>
              <a:t>Mignot</a:t>
            </a:r>
            <a:r>
              <a:rPr kumimoji="0" lang="en-US" sz="1400" b="0"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Tahoma"/>
                <a:sym typeface="Tahoma"/>
              </a:rPr>
              <a:t> – UGE</a:t>
            </a:r>
          </a:p>
          <a:p>
            <a:pPr marL="0" marR="0" lvl="0" indent="0" algn="l" defTabSz="914400" rtl="0" eaLnBrk="1" fontAlgn="auto" latinLnBrk="0" hangingPunct="1">
              <a:lnSpc>
                <a:spcPct val="100000"/>
              </a:lnSpc>
              <a:spcBef>
                <a:spcPts val="0"/>
              </a:spcBef>
              <a:spcAft>
                <a:spcPts val="0"/>
              </a:spcAft>
              <a:buClrTx/>
              <a:buSzTx/>
              <a:buFont typeface="Police système Courant"/>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Tahoma"/>
                <a:sym typeface="Tahoma"/>
              </a:rPr>
              <a:t>G. </a:t>
            </a:r>
            <a:r>
              <a:rPr kumimoji="0" lang="en-US" sz="1400" b="0" i="0" u="none" strike="noStrike" kern="1200" cap="none" spc="0" normalizeH="0" baseline="0" noProof="0" dirty="0" err="1">
                <a:ln>
                  <a:noFill/>
                </a:ln>
                <a:solidFill>
                  <a:prstClr val="black">
                    <a:lumMod val="65000"/>
                    <a:lumOff val="35000"/>
                  </a:prstClr>
                </a:solidFill>
                <a:effectLst/>
                <a:uLnTx/>
                <a:uFillTx/>
                <a:latin typeface="Arial Narrow" panose="020B0604020202020204" pitchFamily="34" charset="0"/>
                <a:ea typeface="Tahoma"/>
                <a:sym typeface="Tahoma"/>
              </a:rPr>
              <a:t>Gesquière</a:t>
            </a:r>
            <a:r>
              <a:rPr kumimoji="0" lang="en-US" sz="1400" b="0"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Tahoma"/>
                <a:sym typeface="Tahoma"/>
              </a:rPr>
              <a:t>, J.Y. Toussaint  – CNRS</a:t>
            </a:r>
            <a:endParaRPr kumimoji="0" lang="en-US" sz="1400" b="0"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3046592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4D2B82-EE7D-B56D-B0DE-82CEEEC79EDD}"/>
              </a:ext>
            </a:extLst>
          </p:cNvPr>
          <p:cNvSpPr>
            <a:spLocks noGrp="1"/>
          </p:cNvSpPr>
          <p:nvPr>
            <p:ph type="ctrTitle"/>
          </p:nvPr>
        </p:nvSpPr>
        <p:spPr>
          <a:xfrm>
            <a:off x="2339789" y="3985591"/>
            <a:ext cx="7566212" cy="841903"/>
          </a:xfrm>
        </p:spPr>
        <p:txBody>
          <a:bodyPr>
            <a:normAutofit fontScale="90000"/>
          </a:bodyPr>
          <a:lstStyle/>
          <a:p>
            <a:r>
              <a:rPr lang="fr-FR" sz="2400" b="0" dirty="0"/>
              <a:t>SNA VDBI – PEPR</a:t>
            </a:r>
            <a:br>
              <a:rPr lang="fr-FR" sz="2800" dirty="0"/>
            </a:br>
            <a:r>
              <a:rPr lang="fr-FR" sz="2800" dirty="0"/>
              <a:t>Ville Durable et Bâtiment Innovant</a:t>
            </a:r>
            <a:br>
              <a:rPr lang="fr-FR" sz="2800" dirty="0"/>
            </a:br>
            <a:br>
              <a:rPr lang="fr-FR" sz="2800" dirty="0"/>
            </a:br>
            <a:r>
              <a:rPr lang="fr-FR" sz="2800" b="0" dirty="0"/>
              <a:t>Rappel des 4 enjeux de la gouvernance du PEPR</a:t>
            </a:r>
            <a:endParaRPr lang="fr-FR" dirty="0"/>
          </a:p>
        </p:txBody>
      </p:sp>
      <p:sp>
        <p:nvSpPr>
          <p:cNvPr id="3" name="Sous-titre 2">
            <a:extLst>
              <a:ext uri="{FF2B5EF4-FFF2-40B4-BE49-F238E27FC236}">
                <a16:creationId xmlns:a16="http://schemas.microsoft.com/office/drawing/2014/main" id="{F3AF01A7-F8EA-01E3-307B-4BAB803AB376}"/>
              </a:ext>
            </a:extLst>
          </p:cNvPr>
          <p:cNvSpPr txBox="1">
            <a:spLocks/>
          </p:cNvSpPr>
          <p:nvPr/>
        </p:nvSpPr>
        <p:spPr>
          <a:xfrm>
            <a:off x="7121562" y="5303949"/>
            <a:ext cx="2784438" cy="791378"/>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2400"/>
              </a:spcBef>
              <a:buFont typeface="Police système Courant"/>
              <a:buNone/>
              <a:defRPr sz="24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1pPr>
            <a:lvl2pPr marL="457200" indent="0" algn="ctr" defTabSz="914400" rtl="0" eaLnBrk="1" latinLnBrk="0" hangingPunct="1">
              <a:lnSpc>
                <a:spcPct val="100000"/>
              </a:lnSpc>
              <a:spcBef>
                <a:spcPts val="1200"/>
              </a:spcBef>
              <a:buFont typeface="Wingdings" pitchFamily="2" charset="2"/>
              <a:buNone/>
              <a:defRPr sz="20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2pPr>
            <a:lvl3pPr marL="914400" indent="0" algn="ctr" defTabSz="914400" rtl="0" eaLnBrk="1" latinLnBrk="0" hangingPunct="1">
              <a:lnSpc>
                <a:spcPct val="100000"/>
              </a:lnSpc>
              <a:spcBef>
                <a:spcPts val="600"/>
              </a:spcBef>
              <a:buFont typeface="Courier New" panose="02070309020205020404" pitchFamily="49" charset="0"/>
              <a:buNone/>
              <a:defRPr sz="18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spcBef>
                <a:spcPts val="0"/>
              </a:spcBef>
            </a:pPr>
            <a:r>
              <a:rPr lang="en-US" sz="1400" dirty="0">
                <a:ea typeface="Tahoma"/>
                <a:sym typeface="Tahoma"/>
              </a:rPr>
              <a:t>D. </a:t>
            </a:r>
            <a:r>
              <a:rPr lang="en-US" sz="1400" dirty="0" err="1">
                <a:ea typeface="Tahoma"/>
                <a:sym typeface="Tahoma"/>
              </a:rPr>
              <a:t>Mignot</a:t>
            </a:r>
            <a:r>
              <a:rPr lang="en-US" sz="1400" dirty="0">
                <a:ea typeface="Tahoma"/>
                <a:sym typeface="Tahoma"/>
              </a:rPr>
              <a:t> – UGE</a:t>
            </a:r>
          </a:p>
          <a:p>
            <a:pPr lvl="0" algn="l">
              <a:spcBef>
                <a:spcPts val="0"/>
              </a:spcBef>
            </a:pPr>
            <a:r>
              <a:rPr lang="en-US" sz="1400" dirty="0">
                <a:ea typeface="Tahoma"/>
                <a:sym typeface="Tahoma"/>
              </a:rPr>
              <a:t>G. </a:t>
            </a:r>
            <a:r>
              <a:rPr lang="en-US" sz="1400" dirty="0" err="1">
                <a:ea typeface="Tahoma"/>
                <a:sym typeface="Tahoma"/>
              </a:rPr>
              <a:t>Gesquière</a:t>
            </a:r>
            <a:r>
              <a:rPr lang="en-US" sz="1400" dirty="0">
                <a:ea typeface="Tahoma"/>
                <a:sym typeface="Tahoma"/>
              </a:rPr>
              <a:t>, J.Y. Toussaint  – CNRS</a:t>
            </a:r>
            <a:endParaRPr lang="en-US" sz="1400" dirty="0"/>
          </a:p>
        </p:txBody>
      </p:sp>
    </p:spTree>
    <p:extLst>
      <p:ext uri="{BB962C8B-B14F-4D97-AF65-F5344CB8AC3E}">
        <p14:creationId xmlns:p14="http://schemas.microsoft.com/office/powerpoint/2010/main" val="2980130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AA8CD4-392D-5E70-85E6-95C468562808}"/>
              </a:ext>
            </a:extLst>
          </p:cNvPr>
          <p:cNvSpPr>
            <a:spLocks noGrp="1"/>
          </p:cNvSpPr>
          <p:nvPr>
            <p:ph type="title"/>
          </p:nvPr>
        </p:nvSpPr>
        <p:spPr/>
        <p:txBody>
          <a:bodyPr>
            <a:normAutofit fontScale="90000"/>
          </a:bodyPr>
          <a:lstStyle/>
          <a:p>
            <a:pPr algn="r"/>
            <a:r>
              <a:rPr lang="fr-FR" sz="3600" dirty="0"/>
              <a:t>1 - Une recherche tirée par l’aval </a:t>
            </a:r>
            <a:br>
              <a:rPr lang="fr-FR" sz="3600" dirty="0"/>
            </a:br>
            <a:r>
              <a:rPr lang="fr-FR" sz="3600" dirty="0"/>
              <a:t>ou une recherche dans l’urgence </a:t>
            </a:r>
            <a:endParaRPr lang="fr-FR" dirty="0"/>
          </a:p>
        </p:txBody>
      </p:sp>
      <p:sp>
        <p:nvSpPr>
          <p:cNvPr id="4" name="Espace réservé du numéro de diapositive 3">
            <a:extLst>
              <a:ext uri="{FF2B5EF4-FFF2-40B4-BE49-F238E27FC236}">
                <a16:creationId xmlns:a16="http://schemas.microsoft.com/office/drawing/2014/main" id="{F768FE7C-03FE-97F1-F165-BA5FBAE028F9}"/>
              </a:ext>
            </a:extLst>
          </p:cNvPr>
          <p:cNvSpPr>
            <a:spLocks noGrp="1"/>
          </p:cNvSpPr>
          <p:nvPr>
            <p:ph type="sldNum" sz="quarter" idx="12"/>
          </p:nvPr>
        </p:nvSpPr>
        <p:spPr/>
        <p:txBody>
          <a:bodyPr/>
          <a:lstStyle/>
          <a:p>
            <a:fld id="{672B83B0-3461-4B46-936F-6684E93904E2}" type="slidenum">
              <a:rPr lang="fr-FR" smtClean="0"/>
              <a:t>11</a:t>
            </a:fld>
            <a:endParaRPr lang="fr-FR"/>
          </a:p>
        </p:txBody>
      </p:sp>
      <p:pic>
        <p:nvPicPr>
          <p:cNvPr id="5" name="Image 4">
            <a:extLst>
              <a:ext uri="{FF2B5EF4-FFF2-40B4-BE49-F238E27FC236}">
                <a16:creationId xmlns:a16="http://schemas.microsoft.com/office/drawing/2014/main" id="{A864EDD7-2DAA-53DE-643B-94F06B8B4B4F}"/>
              </a:ext>
            </a:extLst>
          </p:cNvPr>
          <p:cNvPicPr>
            <a:picLocks noChangeAspect="1"/>
          </p:cNvPicPr>
          <p:nvPr/>
        </p:nvPicPr>
        <p:blipFill>
          <a:blip r:embed="rId3"/>
          <a:stretch>
            <a:fillRect/>
          </a:stretch>
        </p:blipFill>
        <p:spPr>
          <a:xfrm>
            <a:off x="-1" y="759520"/>
            <a:ext cx="6670837" cy="5463615"/>
          </a:xfrm>
          <a:prstGeom prst="rect">
            <a:avLst/>
          </a:prstGeom>
        </p:spPr>
      </p:pic>
      <p:sp>
        <p:nvSpPr>
          <p:cNvPr id="6" name="Rectangle 5">
            <a:extLst>
              <a:ext uri="{FF2B5EF4-FFF2-40B4-BE49-F238E27FC236}">
                <a16:creationId xmlns:a16="http://schemas.microsoft.com/office/drawing/2014/main" id="{80454EE7-B282-0C37-52F4-6FE5C0459B25}"/>
              </a:ext>
            </a:extLst>
          </p:cNvPr>
          <p:cNvSpPr/>
          <p:nvPr/>
        </p:nvSpPr>
        <p:spPr>
          <a:xfrm>
            <a:off x="6738052" y="1054923"/>
            <a:ext cx="3167948" cy="516172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20BFAD0E-FF9F-C3B0-69C5-43194B834AF9}"/>
              </a:ext>
            </a:extLst>
          </p:cNvPr>
          <p:cNvSpPr>
            <a:spLocks noGrp="1"/>
          </p:cNvSpPr>
          <p:nvPr>
            <p:ph idx="1"/>
          </p:nvPr>
        </p:nvSpPr>
        <p:spPr>
          <a:xfrm>
            <a:off x="6738052" y="3217052"/>
            <a:ext cx="3091748" cy="2179895"/>
          </a:xfrm>
        </p:spPr>
        <p:txBody>
          <a:bodyPr anchor="ctr">
            <a:normAutofit fontScale="62500" lnSpcReduction="20000"/>
          </a:bodyPr>
          <a:lstStyle/>
          <a:p>
            <a:pPr marL="0" indent="0">
              <a:lnSpc>
                <a:spcPct val="120000"/>
              </a:lnSpc>
              <a:buNone/>
            </a:pPr>
            <a:r>
              <a:rPr lang="fr-FR" dirty="0"/>
              <a:t>Les verrous de la mise en œuvre des villes durables</a:t>
            </a:r>
            <a:br>
              <a:rPr lang="fr-FR" dirty="0"/>
            </a:br>
            <a:r>
              <a:rPr lang="fr-FR" dirty="0"/>
              <a:t>et des bâtiments innovants comme défis scientifiques et techniques, nécessitent des approches plurielles et innovantes</a:t>
            </a:r>
          </a:p>
        </p:txBody>
      </p:sp>
    </p:spTree>
    <p:extLst>
      <p:ext uri="{BB962C8B-B14F-4D97-AF65-F5344CB8AC3E}">
        <p14:creationId xmlns:p14="http://schemas.microsoft.com/office/powerpoint/2010/main" val="3976139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D376B1-1256-4FBC-15AF-81BDF418A0C6}"/>
              </a:ext>
            </a:extLst>
          </p:cNvPr>
          <p:cNvSpPr/>
          <p:nvPr/>
        </p:nvSpPr>
        <p:spPr>
          <a:xfrm>
            <a:off x="0" y="2578100"/>
            <a:ext cx="9906000" cy="35686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 name="Titre 1">
            <a:extLst>
              <a:ext uri="{FF2B5EF4-FFF2-40B4-BE49-F238E27FC236}">
                <a16:creationId xmlns:a16="http://schemas.microsoft.com/office/drawing/2014/main" id="{FA46E65F-9BDA-77E3-5AD8-854C78131938}"/>
              </a:ext>
            </a:extLst>
          </p:cNvPr>
          <p:cNvSpPr>
            <a:spLocks noGrp="1"/>
          </p:cNvSpPr>
          <p:nvPr>
            <p:ph type="title"/>
          </p:nvPr>
        </p:nvSpPr>
        <p:spPr>
          <a:xfrm>
            <a:off x="85726" y="-2351"/>
            <a:ext cx="9744074" cy="968375"/>
          </a:xfrm>
        </p:spPr>
        <p:txBody>
          <a:bodyPr>
            <a:normAutofit/>
          </a:bodyPr>
          <a:lstStyle/>
          <a:p>
            <a:r>
              <a:rPr lang="fr-FR" sz="3600" dirty="0"/>
              <a:t>2 - L’exercice de la pluralité scientifique étendue </a:t>
            </a:r>
            <a:endParaRPr lang="fr-FR" dirty="0"/>
          </a:p>
        </p:txBody>
      </p:sp>
      <p:sp>
        <p:nvSpPr>
          <p:cNvPr id="3" name="Espace réservé du contenu 2">
            <a:extLst>
              <a:ext uri="{FF2B5EF4-FFF2-40B4-BE49-F238E27FC236}">
                <a16:creationId xmlns:a16="http://schemas.microsoft.com/office/drawing/2014/main" id="{7C3F3E79-490A-6887-4F6E-82FE5B5D15A9}"/>
              </a:ext>
            </a:extLst>
          </p:cNvPr>
          <p:cNvSpPr>
            <a:spLocks noGrp="1"/>
          </p:cNvSpPr>
          <p:nvPr>
            <p:ph idx="1"/>
          </p:nvPr>
        </p:nvSpPr>
        <p:spPr>
          <a:xfrm>
            <a:off x="85726" y="814685"/>
            <a:ext cx="9744074" cy="1884724"/>
          </a:xfrm>
        </p:spPr>
        <p:txBody>
          <a:bodyPr anchor="ctr">
            <a:normAutofit/>
          </a:bodyPr>
          <a:lstStyle/>
          <a:p>
            <a:pPr>
              <a:lnSpc>
                <a:spcPct val="120000"/>
              </a:lnSpc>
            </a:pPr>
            <a:r>
              <a:rPr lang="fr-FR" sz="1800" dirty="0"/>
              <a:t>Non pas une science, mais des sciences, non pas une technique mais des techniques, non pas un métier mais des métiers</a:t>
            </a:r>
          </a:p>
          <a:p>
            <a:pPr lvl="1">
              <a:lnSpc>
                <a:spcPct val="120000"/>
              </a:lnSpc>
              <a:spcBef>
                <a:spcPts val="600"/>
              </a:spcBef>
            </a:pPr>
            <a:r>
              <a:rPr lang="fr-FR" sz="1600" dirty="0"/>
              <a:t>De fait, la science et la technique sont plurielles, symétriquement les métiers sont pluriels et organisés en silos</a:t>
            </a:r>
          </a:p>
          <a:p>
            <a:pPr lvl="1">
              <a:lnSpc>
                <a:spcPct val="120000"/>
              </a:lnSpc>
              <a:spcBef>
                <a:spcPts val="600"/>
              </a:spcBef>
            </a:pPr>
            <a:r>
              <a:rPr lang="fr-FR" sz="1600" dirty="0"/>
              <a:t>Le problème n’est pas seulement le développement des connaissances et des pratiques, mais surtout la circulation des connaissances et des modes pratiques entre les disciplines, entre les métiers, entre disciplines et métiers</a:t>
            </a:r>
          </a:p>
        </p:txBody>
      </p:sp>
      <p:sp>
        <p:nvSpPr>
          <p:cNvPr id="4" name="Espace réservé du numéro de diapositive 3">
            <a:extLst>
              <a:ext uri="{FF2B5EF4-FFF2-40B4-BE49-F238E27FC236}">
                <a16:creationId xmlns:a16="http://schemas.microsoft.com/office/drawing/2014/main" id="{3BD20662-0C79-5E86-76AD-610B7914E032}"/>
              </a:ext>
            </a:extLst>
          </p:cNvPr>
          <p:cNvSpPr>
            <a:spLocks noGrp="1"/>
          </p:cNvSpPr>
          <p:nvPr>
            <p:ph type="sldNum" sz="quarter" idx="12"/>
          </p:nvPr>
        </p:nvSpPr>
        <p:spPr/>
        <p:txBody>
          <a:bodyPr/>
          <a:lstStyle/>
          <a:p>
            <a:fld id="{672B83B0-3461-4B46-936F-6684E93904E2}" type="slidenum">
              <a:rPr lang="fr-FR" smtClean="0"/>
              <a:t>12</a:t>
            </a:fld>
            <a:endParaRPr lang="fr-FR"/>
          </a:p>
        </p:txBody>
      </p:sp>
      <p:sp>
        <p:nvSpPr>
          <p:cNvPr id="5" name="Espace réservé du contenu 2">
            <a:extLst>
              <a:ext uri="{FF2B5EF4-FFF2-40B4-BE49-F238E27FC236}">
                <a16:creationId xmlns:a16="http://schemas.microsoft.com/office/drawing/2014/main" id="{F5FBC5B2-B755-D876-8271-7EB6996D1AEB}"/>
              </a:ext>
            </a:extLst>
          </p:cNvPr>
          <p:cNvSpPr txBox="1">
            <a:spLocks/>
          </p:cNvSpPr>
          <p:nvPr/>
        </p:nvSpPr>
        <p:spPr>
          <a:xfrm>
            <a:off x="135334" y="5292842"/>
            <a:ext cx="9744074" cy="1142017"/>
          </a:xfrm>
          <a:prstGeom prst="rect">
            <a:avLst/>
          </a:prstGeom>
        </p:spPr>
        <p:txBody>
          <a:bodyPr vert="horz" lIns="91440" tIns="45720" rIns="91440" bIns="45720" rtlCol="0" anchor="ctr">
            <a:normAutofit/>
          </a:bodyPr>
          <a:lstStyle>
            <a:lvl1pPr marL="216000" indent="-216000" algn="l" defTabSz="914400" rtl="0" eaLnBrk="1" latinLnBrk="0" hangingPunct="1">
              <a:lnSpc>
                <a:spcPct val="100000"/>
              </a:lnSpc>
              <a:spcBef>
                <a:spcPts val="2400"/>
              </a:spcBef>
              <a:buFont typeface="Police système Courant"/>
              <a:buChar char="–"/>
              <a:defRPr sz="28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1pPr>
            <a:lvl2pPr marL="432000" indent="-216000" algn="l" defTabSz="914400" rtl="0" eaLnBrk="1" latinLnBrk="0" hangingPunct="1">
              <a:lnSpc>
                <a:spcPct val="100000"/>
              </a:lnSpc>
              <a:spcBef>
                <a:spcPts val="1200"/>
              </a:spcBef>
              <a:buFont typeface="Wingdings" pitchFamily="2" charset="2"/>
              <a:buChar char="§"/>
              <a:defRPr sz="24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2pPr>
            <a:lvl3pPr marL="648000" indent="-216000" algn="l" defTabSz="914400" rtl="0" eaLnBrk="1" latinLnBrk="0" hangingPunct="1">
              <a:lnSpc>
                <a:spcPct val="100000"/>
              </a:lnSpc>
              <a:spcBef>
                <a:spcPts val="600"/>
              </a:spcBef>
              <a:buFont typeface="Courier New" panose="02070309020205020404" pitchFamily="49" charset="0"/>
              <a:buChar char="o"/>
              <a:defRPr sz="20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r-FR" sz="1600" dirty="0"/>
              <a:t>L’exercice de la pluralité scientifique et technique est conditionné par la capacité des disciplines et des métiers à partager un objet  (par exemple, la ville, l’urbain, l’urbanisation, l’urbanisation généralisée sont des objets partageables)</a:t>
            </a:r>
          </a:p>
        </p:txBody>
      </p:sp>
      <p:pic>
        <p:nvPicPr>
          <p:cNvPr id="7" name="Image 6">
            <a:extLst>
              <a:ext uri="{FF2B5EF4-FFF2-40B4-BE49-F238E27FC236}">
                <a16:creationId xmlns:a16="http://schemas.microsoft.com/office/drawing/2014/main" id="{39822439-7BA2-940F-655D-DC61DC29E5B1}"/>
              </a:ext>
            </a:extLst>
          </p:cNvPr>
          <p:cNvPicPr>
            <a:picLocks noChangeAspect="1"/>
          </p:cNvPicPr>
          <p:nvPr/>
        </p:nvPicPr>
        <p:blipFill>
          <a:blip r:embed="rId3"/>
          <a:stretch>
            <a:fillRect/>
          </a:stretch>
        </p:blipFill>
        <p:spPr>
          <a:xfrm>
            <a:off x="1596858" y="2840498"/>
            <a:ext cx="6821025" cy="2636187"/>
          </a:xfrm>
          <a:prstGeom prst="rect">
            <a:avLst/>
          </a:prstGeom>
        </p:spPr>
      </p:pic>
    </p:spTree>
    <p:extLst>
      <p:ext uri="{BB962C8B-B14F-4D97-AF65-F5344CB8AC3E}">
        <p14:creationId xmlns:p14="http://schemas.microsoft.com/office/powerpoint/2010/main" val="604003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5539FE-65E5-B86C-EB87-B7C8BE360839}"/>
              </a:ext>
            </a:extLst>
          </p:cNvPr>
          <p:cNvSpPr>
            <a:spLocks noGrp="1"/>
          </p:cNvSpPr>
          <p:nvPr>
            <p:ph type="title"/>
          </p:nvPr>
        </p:nvSpPr>
        <p:spPr/>
        <p:txBody>
          <a:bodyPr>
            <a:noAutofit/>
          </a:bodyPr>
          <a:lstStyle/>
          <a:p>
            <a:r>
              <a:rPr lang="fr-FR" sz="3200" dirty="0"/>
              <a:t>3 – Les défis à relever à partir d’une approche plurielle</a:t>
            </a:r>
          </a:p>
        </p:txBody>
      </p:sp>
      <p:sp>
        <p:nvSpPr>
          <p:cNvPr id="3" name="Espace réservé du numéro de diapositive 2">
            <a:extLst>
              <a:ext uri="{FF2B5EF4-FFF2-40B4-BE49-F238E27FC236}">
                <a16:creationId xmlns:a16="http://schemas.microsoft.com/office/drawing/2014/main" id="{081488AB-3692-639C-AAE6-1670C31A498B}"/>
              </a:ext>
            </a:extLst>
          </p:cNvPr>
          <p:cNvSpPr>
            <a:spLocks noGrp="1"/>
          </p:cNvSpPr>
          <p:nvPr>
            <p:ph type="sldNum" sz="quarter" idx="12"/>
          </p:nvPr>
        </p:nvSpPr>
        <p:spPr/>
        <p:txBody>
          <a:bodyPr/>
          <a:lstStyle/>
          <a:p>
            <a:fld id="{672B83B0-3461-4B46-936F-6684E93904E2}" type="slidenum">
              <a:rPr lang="fr-FR" smtClean="0"/>
              <a:t>13</a:t>
            </a:fld>
            <a:endParaRPr lang="fr-FR"/>
          </a:p>
        </p:txBody>
      </p:sp>
      <p:pic>
        <p:nvPicPr>
          <p:cNvPr id="5" name="Image 4">
            <a:extLst>
              <a:ext uri="{FF2B5EF4-FFF2-40B4-BE49-F238E27FC236}">
                <a16:creationId xmlns:a16="http://schemas.microsoft.com/office/drawing/2014/main" id="{B4C525B1-D9E5-ECAF-79FB-FE45E2D4BFAB}"/>
              </a:ext>
            </a:extLst>
          </p:cNvPr>
          <p:cNvPicPr>
            <a:picLocks noChangeAspect="1"/>
          </p:cNvPicPr>
          <p:nvPr/>
        </p:nvPicPr>
        <p:blipFill>
          <a:blip r:embed="rId3"/>
          <a:stretch>
            <a:fillRect/>
          </a:stretch>
        </p:blipFill>
        <p:spPr>
          <a:xfrm>
            <a:off x="549055" y="976939"/>
            <a:ext cx="8602966" cy="5881061"/>
          </a:xfrm>
          <a:prstGeom prst="rect">
            <a:avLst/>
          </a:prstGeom>
        </p:spPr>
      </p:pic>
    </p:spTree>
    <p:extLst>
      <p:ext uri="{BB962C8B-B14F-4D97-AF65-F5344CB8AC3E}">
        <p14:creationId xmlns:p14="http://schemas.microsoft.com/office/powerpoint/2010/main" val="3926053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CB9619-0702-AC46-550E-3FBF45E93741}"/>
              </a:ext>
            </a:extLst>
          </p:cNvPr>
          <p:cNvSpPr>
            <a:spLocks noGrp="1"/>
          </p:cNvSpPr>
          <p:nvPr>
            <p:ph type="title"/>
          </p:nvPr>
        </p:nvSpPr>
        <p:spPr/>
        <p:txBody>
          <a:bodyPr/>
          <a:lstStyle/>
          <a:p>
            <a:r>
              <a:rPr lang="fr-FR" dirty="0"/>
              <a:t>4 - Une mobilisation nationale autour de VDBI</a:t>
            </a:r>
          </a:p>
        </p:txBody>
      </p:sp>
      <p:sp>
        <p:nvSpPr>
          <p:cNvPr id="3" name="Espace réservé du contenu 2">
            <a:extLst>
              <a:ext uri="{FF2B5EF4-FFF2-40B4-BE49-F238E27FC236}">
                <a16:creationId xmlns:a16="http://schemas.microsoft.com/office/drawing/2014/main" id="{EFDAEBB0-FEBC-9946-C2E5-4827C3088529}"/>
              </a:ext>
            </a:extLst>
          </p:cNvPr>
          <p:cNvSpPr>
            <a:spLocks noGrp="1"/>
          </p:cNvSpPr>
          <p:nvPr>
            <p:ph idx="1"/>
          </p:nvPr>
        </p:nvSpPr>
        <p:spPr/>
        <p:txBody>
          <a:bodyPr anchor="ctr"/>
          <a:lstStyle/>
          <a:p>
            <a:r>
              <a:rPr lang="fr-FR" dirty="0"/>
              <a:t>Pour répondre au défi d’une recherche de qualité au niveau national : mettre en synergie les équipes projets sur l’ensemble du territoire</a:t>
            </a:r>
          </a:p>
          <a:p>
            <a:r>
              <a:rPr lang="fr-FR" dirty="0"/>
              <a:t>Une mobilisation nationale sur un sujet global et impliquant l’ensemble des territoires</a:t>
            </a:r>
          </a:p>
          <a:p>
            <a:r>
              <a:rPr lang="fr-FR" dirty="0"/>
              <a:t>Constituer des consortiums à l’échelle européenne, capable de concourir dans les programmes européens en tant que leader</a:t>
            </a:r>
          </a:p>
        </p:txBody>
      </p:sp>
      <p:sp>
        <p:nvSpPr>
          <p:cNvPr id="4" name="Espace réservé du numéro de diapositive 3">
            <a:extLst>
              <a:ext uri="{FF2B5EF4-FFF2-40B4-BE49-F238E27FC236}">
                <a16:creationId xmlns:a16="http://schemas.microsoft.com/office/drawing/2014/main" id="{013B2237-C46D-7C82-E47D-6B6094334DEE}"/>
              </a:ext>
            </a:extLst>
          </p:cNvPr>
          <p:cNvSpPr>
            <a:spLocks noGrp="1"/>
          </p:cNvSpPr>
          <p:nvPr>
            <p:ph type="sldNum" sz="quarter" idx="12"/>
          </p:nvPr>
        </p:nvSpPr>
        <p:spPr/>
        <p:txBody>
          <a:bodyPr/>
          <a:lstStyle/>
          <a:p>
            <a:fld id="{672B83B0-3461-4B46-936F-6684E93904E2}" type="slidenum">
              <a:rPr lang="fr-FR" smtClean="0"/>
              <a:t>14</a:t>
            </a:fld>
            <a:endParaRPr lang="fr-FR"/>
          </a:p>
        </p:txBody>
      </p:sp>
    </p:spTree>
    <p:extLst>
      <p:ext uri="{BB962C8B-B14F-4D97-AF65-F5344CB8AC3E}">
        <p14:creationId xmlns:p14="http://schemas.microsoft.com/office/powerpoint/2010/main" val="3858106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4D2B82-EE7D-B56D-B0DE-82CEEEC79EDD}"/>
              </a:ext>
            </a:extLst>
          </p:cNvPr>
          <p:cNvSpPr>
            <a:spLocks noGrp="1"/>
          </p:cNvSpPr>
          <p:nvPr>
            <p:ph type="ctrTitle"/>
          </p:nvPr>
        </p:nvSpPr>
        <p:spPr>
          <a:xfrm>
            <a:off x="2339789" y="3977971"/>
            <a:ext cx="7566212" cy="841903"/>
          </a:xfrm>
        </p:spPr>
        <p:txBody>
          <a:bodyPr>
            <a:normAutofit fontScale="90000"/>
          </a:bodyPr>
          <a:lstStyle/>
          <a:p>
            <a:r>
              <a:rPr lang="fr-FR" sz="2400" b="0" dirty="0"/>
              <a:t>SNA VDBI – PEPR</a:t>
            </a:r>
            <a:br>
              <a:rPr lang="fr-FR" sz="2800" dirty="0"/>
            </a:br>
            <a:r>
              <a:rPr lang="fr-FR" sz="2800" dirty="0"/>
              <a:t>Ville Durable et Bâtiment Innovant</a:t>
            </a:r>
            <a:br>
              <a:rPr lang="fr-FR" sz="2800" dirty="0"/>
            </a:br>
            <a:br>
              <a:rPr lang="fr-FR" sz="2800" dirty="0"/>
            </a:br>
            <a:r>
              <a:rPr lang="fr-FR" sz="2800" b="0" dirty="0"/>
              <a:t>Gouvernance et constitution des collèges</a:t>
            </a:r>
            <a:endParaRPr lang="fr-FR" dirty="0"/>
          </a:p>
        </p:txBody>
      </p:sp>
      <p:sp>
        <p:nvSpPr>
          <p:cNvPr id="3" name="Sous-titre 2">
            <a:extLst>
              <a:ext uri="{FF2B5EF4-FFF2-40B4-BE49-F238E27FC236}">
                <a16:creationId xmlns:a16="http://schemas.microsoft.com/office/drawing/2014/main" id="{F3AF01A7-F8EA-01E3-307B-4BAB803AB376}"/>
              </a:ext>
            </a:extLst>
          </p:cNvPr>
          <p:cNvSpPr txBox="1">
            <a:spLocks/>
          </p:cNvSpPr>
          <p:nvPr/>
        </p:nvSpPr>
        <p:spPr>
          <a:xfrm>
            <a:off x="7121562" y="5303949"/>
            <a:ext cx="2784438" cy="791378"/>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2400"/>
              </a:spcBef>
              <a:buFont typeface="Police système Courant"/>
              <a:buNone/>
              <a:defRPr sz="24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1pPr>
            <a:lvl2pPr marL="457200" indent="0" algn="ctr" defTabSz="914400" rtl="0" eaLnBrk="1" latinLnBrk="0" hangingPunct="1">
              <a:lnSpc>
                <a:spcPct val="100000"/>
              </a:lnSpc>
              <a:spcBef>
                <a:spcPts val="1200"/>
              </a:spcBef>
              <a:buFont typeface="Wingdings" pitchFamily="2" charset="2"/>
              <a:buNone/>
              <a:defRPr sz="20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2pPr>
            <a:lvl3pPr marL="914400" indent="0" algn="ctr" defTabSz="914400" rtl="0" eaLnBrk="1" latinLnBrk="0" hangingPunct="1">
              <a:lnSpc>
                <a:spcPct val="100000"/>
              </a:lnSpc>
              <a:spcBef>
                <a:spcPts val="600"/>
              </a:spcBef>
              <a:buFont typeface="Courier New" panose="02070309020205020404" pitchFamily="49" charset="0"/>
              <a:buNone/>
              <a:defRPr sz="18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spcBef>
                <a:spcPts val="0"/>
              </a:spcBef>
            </a:pPr>
            <a:r>
              <a:rPr lang="en-US" sz="1400" dirty="0">
                <a:ea typeface="Tahoma"/>
                <a:sym typeface="Tahoma"/>
              </a:rPr>
              <a:t>D. </a:t>
            </a:r>
            <a:r>
              <a:rPr lang="en-US" sz="1400" dirty="0" err="1">
                <a:ea typeface="Tahoma"/>
                <a:sym typeface="Tahoma"/>
              </a:rPr>
              <a:t>Mignot</a:t>
            </a:r>
            <a:r>
              <a:rPr lang="en-US" sz="1400" dirty="0">
                <a:ea typeface="Tahoma"/>
                <a:sym typeface="Tahoma"/>
              </a:rPr>
              <a:t> – UGE</a:t>
            </a:r>
          </a:p>
          <a:p>
            <a:pPr lvl="0" algn="l">
              <a:spcBef>
                <a:spcPts val="0"/>
              </a:spcBef>
            </a:pPr>
            <a:r>
              <a:rPr lang="en-US" sz="1400" dirty="0">
                <a:ea typeface="Tahoma"/>
                <a:sym typeface="Tahoma"/>
              </a:rPr>
              <a:t>G. </a:t>
            </a:r>
            <a:r>
              <a:rPr lang="en-US" sz="1400" dirty="0" err="1">
                <a:ea typeface="Tahoma"/>
                <a:sym typeface="Tahoma"/>
              </a:rPr>
              <a:t>Gesquière</a:t>
            </a:r>
            <a:r>
              <a:rPr lang="en-US" sz="1400" dirty="0">
                <a:ea typeface="Tahoma"/>
                <a:sym typeface="Tahoma"/>
              </a:rPr>
              <a:t>, J.Y. Toussaint  – CNRS</a:t>
            </a:r>
            <a:endParaRPr lang="en-US" sz="1400" dirty="0"/>
          </a:p>
        </p:txBody>
      </p:sp>
    </p:spTree>
    <p:extLst>
      <p:ext uri="{BB962C8B-B14F-4D97-AF65-F5344CB8AC3E}">
        <p14:creationId xmlns:p14="http://schemas.microsoft.com/office/powerpoint/2010/main" val="3412863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EA9A544-5087-6826-9D87-949AD226838D}"/>
              </a:ext>
            </a:extLst>
          </p:cNvPr>
          <p:cNvSpPr>
            <a:spLocks noGrp="1"/>
          </p:cNvSpPr>
          <p:nvPr>
            <p:ph type="sldNum" sz="quarter" idx="12"/>
          </p:nvPr>
        </p:nvSpPr>
        <p:spPr/>
        <p:txBody>
          <a:bodyPr/>
          <a:lstStyle/>
          <a:p>
            <a:fld id="{672B83B0-3461-4B46-936F-6684E93904E2}" type="slidenum">
              <a:rPr lang="fr-FR" smtClean="0"/>
              <a:t>16</a:t>
            </a:fld>
            <a:endParaRPr lang="fr-FR"/>
          </a:p>
        </p:txBody>
      </p:sp>
      <p:sp>
        <p:nvSpPr>
          <p:cNvPr id="3" name="Rectangle 2">
            <a:extLst>
              <a:ext uri="{FF2B5EF4-FFF2-40B4-BE49-F238E27FC236}">
                <a16:creationId xmlns:a16="http://schemas.microsoft.com/office/drawing/2014/main" id="{612A9434-DEEC-110C-CC9A-D2BE90C5D329}"/>
              </a:ext>
            </a:extLst>
          </p:cNvPr>
          <p:cNvSpPr/>
          <p:nvPr/>
        </p:nvSpPr>
        <p:spPr>
          <a:xfrm>
            <a:off x="3143228" y="1536393"/>
            <a:ext cx="3530002" cy="2700782"/>
          </a:xfrm>
          <a:prstGeom prst="rect">
            <a:avLst/>
          </a:prstGeom>
          <a:pattFill prst="pct20">
            <a:fgClr>
              <a:srgbClr val="92D050"/>
            </a:fgClr>
            <a:bgClr>
              <a:schemeClr val="bg1"/>
            </a:bgClr>
          </a:pattFill>
          <a:ln w="3810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a:extLst>
              <a:ext uri="{FF2B5EF4-FFF2-40B4-BE49-F238E27FC236}">
                <a16:creationId xmlns:a16="http://schemas.microsoft.com/office/drawing/2014/main" id="{4BF12FA3-F93D-3107-F2B7-E635BADE22A2}"/>
              </a:ext>
            </a:extLst>
          </p:cNvPr>
          <p:cNvCxnSpPr>
            <a:cxnSpLocks/>
          </p:cNvCxnSpPr>
          <p:nvPr/>
        </p:nvCxnSpPr>
        <p:spPr>
          <a:xfrm rot="16200000">
            <a:off x="3086205" y="3458437"/>
            <a:ext cx="0" cy="707311"/>
          </a:xfrm>
          <a:prstGeom prst="line">
            <a:avLst/>
          </a:prstGeom>
          <a:ln w="25400"/>
        </p:spPr>
        <p:style>
          <a:lnRef idx="2">
            <a:schemeClr val="accent3">
              <a:shade val="50000"/>
            </a:schemeClr>
          </a:lnRef>
          <a:fillRef idx="1">
            <a:schemeClr val="accent3"/>
          </a:fillRef>
          <a:effectRef idx="0">
            <a:schemeClr val="accent3"/>
          </a:effectRef>
          <a:fontRef idx="minor">
            <a:schemeClr val="lt1"/>
          </a:fontRef>
        </p:style>
      </p:cxnSp>
      <p:sp>
        <p:nvSpPr>
          <p:cNvPr id="5" name="Rectangle 4">
            <a:extLst>
              <a:ext uri="{FF2B5EF4-FFF2-40B4-BE49-F238E27FC236}">
                <a16:creationId xmlns:a16="http://schemas.microsoft.com/office/drawing/2014/main" id="{4430B0EF-014B-4877-FC7C-C7842870B9B4}"/>
              </a:ext>
            </a:extLst>
          </p:cNvPr>
          <p:cNvSpPr/>
          <p:nvPr/>
        </p:nvSpPr>
        <p:spPr>
          <a:xfrm>
            <a:off x="601131" y="1456578"/>
            <a:ext cx="9126596" cy="4530526"/>
          </a:xfrm>
          <a:prstGeom prst="rect">
            <a:avLst/>
          </a:prstGeom>
          <a:noFill/>
          <a:ln w="25400">
            <a:solidFill>
              <a:srgbClr val="FFC000"/>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sz="1463" dirty="0">
              <a:solidFill>
                <a:schemeClr val="tx1">
                  <a:lumMod val="65000"/>
                  <a:lumOff val="35000"/>
                </a:schemeClr>
              </a:solidFill>
            </a:endParaRPr>
          </a:p>
        </p:txBody>
      </p:sp>
      <p:sp>
        <p:nvSpPr>
          <p:cNvPr id="6" name="Forme libre 5">
            <a:extLst>
              <a:ext uri="{FF2B5EF4-FFF2-40B4-BE49-F238E27FC236}">
                <a16:creationId xmlns:a16="http://schemas.microsoft.com/office/drawing/2014/main" id="{CF97830A-37C0-6D09-54DD-21BA03D376E4}"/>
              </a:ext>
            </a:extLst>
          </p:cNvPr>
          <p:cNvSpPr/>
          <p:nvPr/>
        </p:nvSpPr>
        <p:spPr>
          <a:xfrm>
            <a:off x="3006337" y="2878915"/>
            <a:ext cx="1092017" cy="493381"/>
          </a:xfrm>
          <a:custGeom>
            <a:avLst/>
            <a:gdLst>
              <a:gd name="connsiteX0" fmla="*/ 0 w 1092017"/>
              <a:gd name="connsiteY0" fmla="*/ 0 h 493381"/>
              <a:gd name="connsiteX1" fmla="*/ 1092017 w 1092017"/>
              <a:gd name="connsiteY1" fmla="*/ 0 h 493381"/>
              <a:gd name="connsiteX2" fmla="*/ 1092017 w 1092017"/>
              <a:gd name="connsiteY2" fmla="*/ 493381 h 493381"/>
            </a:gdLst>
            <a:ahLst/>
            <a:cxnLst>
              <a:cxn ang="0">
                <a:pos x="connsiteX0" y="connsiteY0"/>
              </a:cxn>
              <a:cxn ang="0">
                <a:pos x="connsiteX1" y="connsiteY1"/>
              </a:cxn>
              <a:cxn ang="0">
                <a:pos x="connsiteX2" y="connsiteY2"/>
              </a:cxn>
            </a:cxnLst>
            <a:rect l="l" t="t" r="r" b="b"/>
            <a:pathLst>
              <a:path w="1092017" h="493381">
                <a:moveTo>
                  <a:pt x="0" y="0"/>
                </a:moveTo>
                <a:lnTo>
                  <a:pt x="1092017" y="0"/>
                </a:lnTo>
                <a:lnTo>
                  <a:pt x="1092017" y="493381"/>
                </a:lnTo>
              </a:path>
            </a:pathLst>
          </a:cu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6">
            <a:extLst>
              <a:ext uri="{FF2B5EF4-FFF2-40B4-BE49-F238E27FC236}">
                <a16:creationId xmlns:a16="http://schemas.microsoft.com/office/drawing/2014/main" id="{C2B1D7E6-B97D-5F53-0330-87E2F7FBF1C2}"/>
              </a:ext>
            </a:extLst>
          </p:cNvPr>
          <p:cNvSpPr/>
          <p:nvPr/>
        </p:nvSpPr>
        <p:spPr>
          <a:xfrm flipH="1">
            <a:off x="5757956" y="2878914"/>
            <a:ext cx="1092017" cy="493381"/>
          </a:xfrm>
          <a:custGeom>
            <a:avLst/>
            <a:gdLst>
              <a:gd name="connsiteX0" fmla="*/ 0 w 1092017"/>
              <a:gd name="connsiteY0" fmla="*/ 0 h 493381"/>
              <a:gd name="connsiteX1" fmla="*/ 1092017 w 1092017"/>
              <a:gd name="connsiteY1" fmla="*/ 0 h 493381"/>
              <a:gd name="connsiteX2" fmla="*/ 1092017 w 1092017"/>
              <a:gd name="connsiteY2" fmla="*/ 493381 h 493381"/>
            </a:gdLst>
            <a:ahLst/>
            <a:cxnLst>
              <a:cxn ang="0">
                <a:pos x="connsiteX0" y="connsiteY0"/>
              </a:cxn>
              <a:cxn ang="0">
                <a:pos x="connsiteX1" y="connsiteY1"/>
              </a:cxn>
              <a:cxn ang="0">
                <a:pos x="connsiteX2" y="connsiteY2"/>
              </a:cxn>
            </a:cxnLst>
            <a:rect l="l" t="t" r="r" b="b"/>
            <a:pathLst>
              <a:path w="1092017" h="493381">
                <a:moveTo>
                  <a:pt x="0" y="0"/>
                </a:moveTo>
                <a:lnTo>
                  <a:pt x="1092017" y="0"/>
                </a:lnTo>
                <a:lnTo>
                  <a:pt x="1092017" y="493381"/>
                </a:lnTo>
              </a:path>
            </a:pathLst>
          </a:cu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a:extLst>
              <a:ext uri="{FF2B5EF4-FFF2-40B4-BE49-F238E27FC236}">
                <a16:creationId xmlns:a16="http://schemas.microsoft.com/office/drawing/2014/main" id="{A3C29CC6-5497-39DE-BDFB-27FAFAD49057}"/>
              </a:ext>
            </a:extLst>
          </p:cNvPr>
          <p:cNvCxnSpPr>
            <a:cxnSpLocks/>
          </p:cNvCxnSpPr>
          <p:nvPr/>
        </p:nvCxnSpPr>
        <p:spPr>
          <a:xfrm>
            <a:off x="4911904" y="1124608"/>
            <a:ext cx="0" cy="707311"/>
          </a:xfrm>
          <a:prstGeom prst="line">
            <a:avLst/>
          </a:prstGeom>
          <a:ln w="25400"/>
        </p:spPr>
        <p:style>
          <a:lnRef idx="2">
            <a:schemeClr val="accent3">
              <a:shade val="50000"/>
            </a:schemeClr>
          </a:lnRef>
          <a:fillRef idx="1">
            <a:schemeClr val="accent3"/>
          </a:fillRef>
          <a:effectRef idx="0">
            <a:schemeClr val="accent3"/>
          </a:effectRef>
          <a:fontRef idx="minor">
            <a:schemeClr val="lt1"/>
          </a:fontRef>
        </p:style>
      </p:cxnSp>
      <p:cxnSp>
        <p:nvCxnSpPr>
          <p:cNvPr id="9" name="Connecteur droit 8">
            <a:extLst>
              <a:ext uri="{FF2B5EF4-FFF2-40B4-BE49-F238E27FC236}">
                <a16:creationId xmlns:a16="http://schemas.microsoft.com/office/drawing/2014/main" id="{1D69FE65-37A2-72ED-D6B8-79AAF9E5CDB9}"/>
              </a:ext>
            </a:extLst>
          </p:cNvPr>
          <p:cNvCxnSpPr>
            <a:cxnSpLocks/>
          </p:cNvCxnSpPr>
          <p:nvPr/>
        </p:nvCxnSpPr>
        <p:spPr>
          <a:xfrm>
            <a:off x="4911904" y="2598492"/>
            <a:ext cx="0" cy="707311"/>
          </a:xfrm>
          <a:prstGeom prst="line">
            <a:avLst/>
          </a:prstGeom>
          <a:ln w="25400"/>
        </p:spPr>
        <p:style>
          <a:lnRef idx="2">
            <a:schemeClr val="accent3">
              <a:shade val="50000"/>
            </a:schemeClr>
          </a:lnRef>
          <a:fillRef idx="1">
            <a:schemeClr val="accent3"/>
          </a:fillRef>
          <a:effectRef idx="0">
            <a:schemeClr val="accent3"/>
          </a:effectRef>
          <a:fontRef idx="minor">
            <a:schemeClr val="lt1"/>
          </a:fontRef>
        </p:style>
      </p:cxnSp>
      <p:cxnSp>
        <p:nvCxnSpPr>
          <p:cNvPr id="10" name="Connecteur droit 9">
            <a:extLst>
              <a:ext uri="{FF2B5EF4-FFF2-40B4-BE49-F238E27FC236}">
                <a16:creationId xmlns:a16="http://schemas.microsoft.com/office/drawing/2014/main" id="{C5BE1223-14A4-1DB0-8387-4A42A8C4CADB}"/>
              </a:ext>
            </a:extLst>
          </p:cNvPr>
          <p:cNvCxnSpPr>
            <a:cxnSpLocks/>
          </p:cNvCxnSpPr>
          <p:nvPr/>
        </p:nvCxnSpPr>
        <p:spPr>
          <a:xfrm>
            <a:off x="4912761" y="4114302"/>
            <a:ext cx="0" cy="707311"/>
          </a:xfrm>
          <a:prstGeom prst="line">
            <a:avLst/>
          </a:prstGeom>
          <a:ln w="25400"/>
        </p:spPr>
        <p:style>
          <a:lnRef idx="2">
            <a:schemeClr val="accent3">
              <a:shade val="50000"/>
            </a:schemeClr>
          </a:lnRef>
          <a:fillRef idx="1">
            <a:schemeClr val="accent3"/>
          </a:fillRef>
          <a:effectRef idx="0">
            <a:schemeClr val="accent3"/>
          </a:effectRef>
          <a:fontRef idx="minor">
            <a:schemeClr val="lt1"/>
          </a:fontRef>
        </p:style>
      </p:cxnSp>
      <p:sp>
        <p:nvSpPr>
          <p:cNvPr id="11" name="Rectangle 10">
            <a:extLst>
              <a:ext uri="{FF2B5EF4-FFF2-40B4-BE49-F238E27FC236}">
                <a16:creationId xmlns:a16="http://schemas.microsoft.com/office/drawing/2014/main" id="{D0C4FAF0-7F72-4663-A63C-F639899C4533}"/>
              </a:ext>
            </a:extLst>
          </p:cNvPr>
          <p:cNvSpPr/>
          <p:nvPr/>
        </p:nvSpPr>
        <p:spPr>
          <a:xfrm>
            <a:off x="3240935" y="1611069"/>
            <a:ext cx="3332930" cy="1013652"/>
          </a:xfrm>
          <a:prstGeom prst="rect">
            <a:avLst/>
          </a:prstGeom>
          <a:solidFill>
            <a:schemeClr val="accent6">
              <a:lumMod val="40000"/>
              <a:lumOff val="60000"/>
            </a:schemeClr>
          </a:solidFill>
          <a:ln w="2540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b="1" dirty="0">
                <a:solidFill>
                  <a:schemeClr val="tx1">
                    <a:lumMod val="65000"/>
                    <a:lumOff val="35000"/>
                  </a:schemeClr>
                </a:solidFill>
                <a:latin typeface="Arial Narrow" panose="020B0604020202020204" pitchFamily="34" charset="0"/>
                <a:cs typeface="Arial Narrow" panose="020B0604020202020204" pitchFamily="34" charset="0"/>
              </a:rPr>
              <a:t>Organismes Pilotes : CNRS et UGE</a:t>
            </a:r>
          </a:p>
          <a:p>
            <a:pPr algn="ctr"/>
            <a:r>
              <a:rPr lang="fr-FR" sz="1400" b="1" dirty="0">
                <a:solidFill>
                  <a:schemeClr val="tx1">
                    <a:lumMod val="65000"/>
                    <a:lumOff val="35000"/>
                  </a:schemeClr>
                </a:solidFill>
                <a:latin typeface="Arial Narrow" panose="020B0604020202020204" pitchFamily="34" charset="0"/>
                <a:cs typeface="Arial Narrow" panose="020B0604020202020204" pitchFamily="34" charset="0"/>
              </a:rPr>
              <a:t>Présidences</a:t>
            </a:r>
          </a:p>
          <a:p>
            <a:pPr algn="ctr"/>
            <a:r>
              <a:rPr lang="fr-FR" sz="1400" b="1" dirty="0">
                <a:solidFill>
                  <a:schemeClr val="tx1">
                    <a:lumMod val="65000"/>
                    <a:lumOff val="35000"/>
                  </a:schemeClr>
                </a:solidFill>
                <a:latin typeface="Arial Narrow" panose="020B0604020202020204" pitchFamily="34" charset="0"/>
                <a:cs typeface="Arial Narrow" panose="020B0604020202020204" pitchFamily="34" charset="0"/>
              </a:rPr>
              <a:t>Directeurs de programme</a:t>
            </a:r>
          </a:p>
        </p:txBody>
      </p:sp>
      <p:sp>
        <p:nvSpPr>
          <p:cNvPr id="12" name="Sous-titre 5">
            <a:extLst>
              <a:ext uri="{FF2B5EF4-FFF2-40B4-BE49-F238E27FC236}">
                <a16:creationId xmlns:a16="http://schemas.microsoft.com/office/drawing/2014/main" id="{92E786E2-5AE1-AE78-47CE-2D1E25289816}"/>
              </a:ext>
            </a:extLst>
          </p:cNvPr>
          <p:cNvSpPr txBox="1">
            <a:spLocks/>
          </p:cNvSpPr>
          <p:nvPr/>
        </p:nvSpPr>
        <p:spPr>
          <a:xfrm>
            <a:off x="3318504" y="3127213"/>
            <a:ext cx="3189247" cy="1013651"/>
          </a:xfrm>
          <a:prstGeom prst="rect">
            <a:avLst/>
          </a:prstGeom>
          <a:solidFill>
            <a:srgbClr val="92D050"/>
          </a:solidFill>
          <a:ln w="25400" cap="flat" cmpd="sng" algn="ctr">
            <a:solidFill>
              <a:srgbClr val="FFC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rtlCol="0" anchor="ctr">
            <a:noAutofit/>
          </a:bodyPr>
          <a:lstStyle>
            <a:lvl1pPr marL="216000" indent="-216000" algn="l" defTabSz="914400" rtl="0" eaLnBrk="1" latinLnBrk="0" hangingPunct="1">
              <a:lnSpc>
                <a:spcPct val="100000"/>
              </a:lnSpc>
              <a:spcBef>
                <a:spcPts val="2400"/>
              </a:spcBef>
              <a:buFont typeface="Police système Courant"/>
              <a:buChar char="–"/>
              <a:defRPr sz="2800" b="0" i="0" kern="1200">
                <a:solidFill>
                  <a:schemeClr val="lt1"/>
                </a:solidFill>
                <a:latin typeface="+mn-lt"/>
                <a:ea typeface="+mn-ea"/>
                <a:cs typeface="+mn-cs"/>
              </a:defRPr>
            </a:lvl1pPr>
            <a:lvl2pPr marL="432000" indent="-216000" algn="l" defTabSz="914400" rtl="0" eaLnBrk="1" latinLnBrk="0" hangingPunct="1">
              <a:lnSpc>
                <a:spcPct val="100000"/>
              </a:lnSpc>
              <a:spcBef>
                <a:spcPts val="1200"/>
              </a:spcBef>
              <a:buFont typeface="Wingdings" pitchFamily="2" charset="2"/>
              <a:buChar char="§"/>
              <a:defRPr sz="2400" b="0" i="0" kern="1200">
                <a:solidFill>
                  <a:schemeClr val="lt1"/>
                </a:solidFill>
                <a:latin typeface="+mn-lt"/>
                <a:ea typeface="+mn-ea"/>
                <a:cs typeface="+mn-cs"/>
              </a:defRPr>
            </a:lvl2pPr>
            <a:lvl3pPr marL="648000" indent="-216000" algn="l" defTabSz="914400" rtl="0" eaLnBrk="1" latinLnBrk="0" hangingPunct="1">
              <a:lnSpc>
                <a:spcPct val="100000"/>
              </a:lnSpc>
              <a:spcBef>
                <a:spcPts val="600"/>
              </a:spcBef>
              <a:buFont typeface="Courier New" panose="02070309020205020404" pitchFamily="49" charset="0"/>
              <a:buChar char="o"/>
              <a:defRPr sz="2000" b="0" i="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fr-FR" sz="1400" b="1" dirty="0">
                <a:solidFill>
                  <a:schemeClr val="tx1">
                    <a:lumMod val="65000"/>
                    <a:lumOff val="35000"/>
                  </a:schemeClr>
                </a:solidFill>
                <a:latin typeface="Arial Narrow" panose="020B0604020202020204" pitchFamily="34" charset="0"/>
                <a:cs typeface="Arial Narrow" panose="020B0604020202020204" pitchFamily="34" charset="0"/>
              </a:rPr>
              <a:t>Gouvernance &amp; Dispositif d’Animation</a:t>
            </a:r>
          </a:p>
          <a:p>
            <a:pPr marL="0" indent="0" algn="ctr">
              <a:spcBef>
                <a:spcPts val="0"/>
              </a:spcBef>
              <a:buNone/>
            </a:pPr>
            <a:endParaRPr lang="fr-FR" sz="1400" dirty="0">
              <a:solidFill>
                <a:schemeClr val="tx1">
                  <a:lumMod val="65000"/>
                  <a:lumOff val="35000"/>
                </a:schemeClr>
              </a:solidFill>
              <a:latin typeface="Arial Narrow" panose="020B0604020202020204" pitchFamily="34" charset="0"/>
              <a:cs typeface="Arial Narrow" panose="020B0604020202020204" pitchFamily="34" charset="0"/>
            </a:endParaRPr>
          </a:p>
          <a:p>
            <a:pPr marL="0" indent="0" algn="ctr">
              <a:spcBef>
                <a:spcPts val="0"/>
              </a:spcBef>
              <a:buNone/>
            </a:pPr>
            <a:r>
              <a:rPr lang="fr-FR" sz="1400" dirty="0">
                <a:solidFill>
                  <a:schemeClr val="tx1">
                    <a:lumMod val="65000"/>
                    <a:lumOff val="35000"/>
                  </a:schemeClr>
                </a:solidFill>
                <a:latin typeface="Arial Narrow" panose="020B0604020202020204" pitchFamily="34" charset="0"/>
                <a:cs typeface="Arial Narrow" panose="020B0604020202020204" pitchFamily="34" charset="0"/>
              </a:rPr>
              <a:t>Directeurs de programme et responsables des projets et des centres opérationnels</a:t>
            </a:r>
          </a:p>
        </p:txBody>
      </p:sp>
      <p:sp>
        <p:nvSpPr>
          <p:cNvPr id="13" name="Sous-titre 5">
            <a:extLst>
              <a:ext uri="{FF2B5EF4-FFF2-40B4-BE49-F238E27FC236}">
                <a16:creationId xmlns:a16="http://schemas.microsoft.com/office/drawing/2014/main" id="{885D50EE-4DEC-F34C-4404-18B71C4CC069}"/>
              </a:ext>
            </a:extLst>
          </p:cNvPr>
          <p:cNvSpPr txBox="1">
            <a:spLocks/>
          </p:cNvSpPr>
          <p:nvPr/>
        </p:nvSpPr>
        <p:spPr>
          <a:xfrm>
            <a:off x="721149" y="2487752"/>
            <a:ext cx="2286691" cy="738898"/>
          </a:xfrm>
          <a:prstGeom prst="rect">
            <a:avLst/>
          </a:prstGeom>
          <a:solidFill>
            <a:schemeClr val="accent2">
              <a:lumMod val="40000"/>
              <a:lumOff val="60000"/>
            </a:schemeClr>
          </a:solidFill>
          <a:ln w="2540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vert="horz" lIns="74295" tIns="37148" rIns="74295" bIns="37148"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r>
              <a:rPr lang="fr-FR" sz="1300" b="1" dirty="0">
                <a:solidFill>
                  <a:schemeClr val="tx1">
                    <a:lumMod val="65000"/>
                    <a:lumOff val="35000"/>
                  </a:schemeClr>
                </a:solidFill>
                <a:latin typeface="Arial Narrow" panose="020B0604020202020204" pitchFamily="34" charset="0"/>
                <a:cs typeface="Arial Narrow" panose="020B0604020202020204" pitchFamily="34" charset="0"/>
              </a:rPr>
              <a:t>Collège des Parties Prenantes</a:t>
            </a:r>
          </a:p>
          <a:p>
            <a:r>
              <a:rPr lang="fr-FR" sz="1300" dirty="0">
                <a:solidFill>
                  <a:schemeClr val="tx1">
                    <a:lumMod val="65000"/>
                    <a:lumOff val="35000"/>
                  </a:schemeClr>
                </a:solidFill>
                <a:latin typeface="Arial Narrow" panose="020B0604020202020204" pitchFamily="34" charset="0"/>
                <a:cs typeface="Arial Narrow" panose="020B0604020202020204" pitchFamily="34" charset="0"/>
              </a:rPr>
              <a:t>Partenaires, industriels, collectivités, etc.</a:t>
            </a:r>
          </a:p>
        </p:txBody>
      </p:sp>
      <p:sp>
        <p:nvSpPr>
          <p:cNvPr id="14" name="Sous-titre 5">
            <a:extLst>
              <a:ext uri="{FF2B5EF4-FFF2-40B4-BE49-F238E27FC236}">
                <a16:creationId xmlns:a16="http://schemas.microsoft.com/office/drawing/2014/main" id="{E67F11B1-6973-8B92-F48F-68B3573E77C0}"/>
              </a:ext>
            </a:extLst>
          </p:cNvPr>
          <p:cNvSpPr txBox="1">
            <a:spLocks/>
          </p:cNvSpPr>
          <p:nvPr/>
        </p:nvSpPr>
        <p:spPr>
          <a:xfrm>
            <a:off x="6837814" y="2489342"/>
            <a:ext cx="2805003" cy="1314587"/>
          </a:xfrm>
          <a:prstGeom prst="rect">
            <a:avLst/>
          </a:prstGeom>
          <a:solidFill>
            <a:schemeClr val="accent4">
              <a:lumMod val="40000"/>
              <a:lumOff val="60000"/>
            </a:schemeClr>
          </a:solidFill>
          <a:ln w="2540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vert="horz" lIns="74295" tIns="37148" rIns="74295" bIns="37148"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spcBef>
                <a:spcPts val="0"/>
              </a:spcBef>
            </a:pPr>
            <a:r>
              <a:rPr lang="fr-FR" sz="1300" b="1" dirty="0">
                <a:solidFill>
                  <a:schemeClr val="tx1">
                    <a:lumMod val="65000"/>
                    <a:lumOff val="35000"/>
                  </a:schemeClr>
                </a:solidFill>
                <a:latin typeface="Arial Narrow" panose="020B0604020202020204" pitchFamily="34" charset="0"/>
                <a:cs typeface="Arial Narrow" panose="020B0604020202020204" pitchFamily="34" charset="0"/>
              </a:rPr>
              <a:t>Collège Stratégique Institutionnel</a:t>
            </a:r>
          </a:p>
          <a:p>
            <a:pPr>
              <a:spcBef>
                <a:spcPts val="0"/>
              </a:spcBef>
            </a:pPr>
            <a:endParaRPr lang="fr-FR" sz="1300" b="1" dirty="0">
              <a:solidFill>
                <a:schemeClr val="tx1">
                  <a:lumMod val="65000"/>
                  <a:lumOff val="35000"/>
                </a:schemeClr>
              </a:solidFill>
              <a:latin typeface="Arial Narrow" panose="020B0604020202020204" pitchFamily="34" charset="0"/>
              <a:cs typeface="Arial Narrow" panose="020B0604020202020204" pitchFamily="34" charset="0"/>
            </a:endParaRPr>
          </a:p>
          <a:p>
            <a:pPr>
              <a:spcBef>
                <a:spcPts val="0"/>
              </a:spcBef>
            </a:pPr>
            <a:r>
              <a:rPr lang="fr-FR" sz="1300" dirty="0">
                <a:solidFill>
                  <a:schemeClr val="tx1">
                    <a:lumMod val="65000"/>
                    <a:lumOff val="35000"/>
                  </a:schemeClr>
                </a:solidFill>
                <a:latin typeface="Arial Narrow" panose="020B0604020202020204" pitchFamily="34" charset="0"/>
                <a:cs typeface="Arial Narrow" panose="020B0604020202020204" pitchFamily="34" charset="0"/>
              </a:rPr>
              <a:t>Organisme pilotes</a:t>
            </a:r>
          </a:p>
          <a:p>
            <a:pPr>
              <a:spcBef>
                <a:spcPts val="0"/>
              </a:spcBef>
            </a:pPr>
            <a:r>
              <a:rPr lang="fr-FR" sz="1300" dirty="0">
                <a:solidFill>
                  <a:schemeClr val="tx1">
                    <a:lumMod val="65000"/>
                    <a:lumOff val="35000"/>
                  </a:schemeClr>
                </a:solidFill>
                <a:latin typeface="Arial Narrow" panose="020B0604020202020204" pitchFamily="34" charset="0"/>
                <a:cs typeface="Arial Narrow" panose="020B0604020202020204" pitchFamily="34" charset="0"/>
              </a:rPr>
              <a:t>+ représentants des établissements partenaires : Universités, centres de recherches… </a:t>
            </a:r>
          </a:p>
        </p:txBody>
      </p:sp>
      <p:sp>
        <p:nvSpPr>
          <p:cNvPr id="15" name="Sous-titre 5">
            <a:extLst>
              <a:ext uri="{FF2B5EF4-FFF2-40B4-BE49-F238E27FC236}">
                <a16:creationId xmlns:a16="http://schemas.microsoft.com/office/drawing/2014/main" id="{D3F5DE18-205C-9EEE-31C0-45876E31F804}"/>
              </a:ext>
            </a:extLst>
          </p:cNvPr>
          <p:cNvSpPr txBox="1">
            <a:spLocks/>
          </p:cNvSpPr>
          <p:nvPr/>
        </p:nvSpPr>
        <p:spPr>
          <a:xfrm>
            <a:off x="806814" y="5171269"/>
            <a:ext cx="895912" cy="665232"/>
          </a:xfrm>
          <a:prstGeom prst="rect">
            <a:avLst/>
          </a:prstGeom>
          <a:solidFill>
            <a:schemeClr val="bg1">
              <a:lumMod val="75000"/>
            </a:schemeClr>
          </a:solidFill>
          <a:ln w="25400">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vert="horz" lIns="74295" tIns="37148" rIns="74295" bIns="37148"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r>
              <a:rPr lang="fr-FR" sz="1200" b="1" dirty="0">
                <a:solidFill>
                  <a:schemeClr val="tx1">
                    <a:lumMod val="65000"/>
                    <a:lumOff val="35000"/>
                  </a:schemeClr>
                </a:solidFill>
                <a:latin typeface="Arial Narrow" panose="020B0604020202020204" pitchFamily="34" charset="0"/>
                <a:cs typeface="Arial Narrow" panose="020B0604020202020204" pitchFamily="34" charset="0"/>
              </a:rPr>
              <a:t>CO SIVDBI</a:t>
            </a:r>
            <a:endParaRPr lang="fr-FR" sz="1138" b="1" dirty="0">
              <a:solidFill>
                <a:schemeClr val="tx1">
                  <a:lumMod val="65000"/>
                  <a:lumOff val="35000"/>
                </a:schemeClr>
              </a:solidFill>
              <a:latin typeface="Arial Narrow" panose="020B0604020202020204" pitchFamily="34" charset="0"/>
              <a:cs typeface="Arial Narrow" panose="020B0604020202020204" pitchFamily="34" charset="0"/>
            </a:endParaRPr>
          </a:p>
        </p:txBody>
      </p:sp>
      <p:sp>
        <p:nvSpPr>
          <p:cNvPr id="16" name="Sous-titre 5">
            <a:extLst>
              <a:ext uri="{FF2B5EF4-FFF2-40B4-BE49-F238E27FC236}">
                <a16:creationId xmlns:a16="http://schemas.microsoft.com/office/drawing/2014/main" id="{639A3A7F-8940-EC1E-6D62-1464D90376E8}"/>
              </a:ext>
            </a:extLst>
          </p:cNvPr>
          <p:cNvSpPr txBox="1">
            <a:spLocks/>
          </p:cNvSpPr>
          <p:nvPr/>
        </p:nvSpPr>
        <p:spPr>
          <a:xfrm>
            <a:off x="7084226" y="5174341"/>
            <a:ext cx="1236680" cy="609433"/>
          </a:xfrm>
          <a:prstGeom prst="roundRect">
            <a:avLst/>
          </a:prstGeom>
          <a:solidFill>
            <a:schemeClr val="bg1">
              <a:lumMod val="85000"/>
            </a:schemeClr>
          </a:solidFill>
          <a:ln w="25400">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vert="horz" lIns="74295" tIns="37148" rIns="74295" bIns="37148" rtlCol="0" anchor="ctr">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r>
              <a:rPr lang="fr-FR" sz="1463" b="1" dirty="0">
                <a:solidFill>
                  <a:schemeClr val="tx1">
                    <a:lumMod val="65000"/>
                    <a:lumOff val="35000"/>
                  </a:schemeClr>
                </a:solidFill>
                <a:latin typeface="Arial Narrow" panose="020B0604020202020204" pitchFamily="34" charset="0"/>
                <a:cs typeface="Arial Narrow" panose="020B0604020202020204" pitchFamily="34" charset="0"/>
              </a:rPr>
              <a:t>Projets Lauréats </a:t>
            </a:r>
          </a:p>
          <a:p>
            <a:r>
              <a:rPr lang="fr-FR" sz="1463" b="1" dirty="0">
                <a:solidFill>
                  <a:schemeClr val="tx1">
                    <a:lumMod val="65000"/>
                    <a:lumOff val="35000"/>
                  </a:schemeClr>
                </a:solidFill>
                <a:latin typeface="Arial Narrow" panose="020B0604020202020204" pitchFamily="34" charset="0"/>
                <a:cs typeface="Arial Narrow" panose="020B0604020202020204" pitchFamily="34" charset="0"/>
              </a:rPr>
              <a:t>Appel à Projet 2</a:t>
            </a:r>
          </a:p>
        </p:txBody>
      </p:sp>
      <p:sp>
        <p:nvSpPr>
          <p:cNvPr id="17" name="Rectangle 16">
            <a:extLst>
              <a:ext uri="{FF2B5EF4-FFF2-40B4-BE49-F238E27FC236}">
                <a16:creationId xmlns:a16="http://schemas.microsoft.com/office/drawing/2014/main" id="{3E4FCC43-0434-A08C-208E-BEAFDE084E12}"/>
              </a:ext>
            </a:extLst>
          </p:cNvPr>
          <p:cNvSpPr/>
          <p:nvPr/>
        </p:nvSpPr>
        <p:spPr>
          <a:xfrm>
            <a:off x="3117479" y="553921"/>
            <a:ext cx="3604775" cy="570687"/>
          </a:xfrm>
          <a:prstGeom prst="rect">
            <a:avLst/>
          </a:prstGeom>
          <a:solidFill>
            <a:schemeClr val="accent6">
              <a:lumMod val="20000"/>
              <a:lumOff val="80000"/>
            </a:schemeClr>
          </a:solidFill>
          <a:ln w="25400">
            <a:solidFill>
              <a:srgbClr val="FFC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err="1">
                <a:solidFill>
                  <a:schemeClr val="tx1">
                    <a:lumMod val="65000"/>
                    <a:lumOff val="35000"/>
                  </a:schemeClr>
                </a:solidFill>
                <a:latin typeface="Arial Narrow" panose="020B0604020202020204" pitchFamily="34" charset="0"/>
                <a:cs typeface="Arial Narrow" panose="020B0604020202020204" pitchFamily="34" charset="0"/>
              </a:rPr>
              <a:t>Comité</a:t>
            </a:r>
            <a:r>
              <a:rPr lang="en-US" sz="1400" b="1" dirty="0">
                <a:solidFill>
                  <a:schemeClr val="tx1">
                    <a:lumMod val="65000"/>
                    <a:lumOff val="35000"/>
                  </a:schemeClr>
                </a:solidFill>
                <a:latin typeface="Arial Narrow" panose="020B0604020202020204" pitchFamily="34" charset="0"/>
                <a:cs typeface="Arial Narrow" panose="020B0604020202020204" pitchFamily="34" charset="0"/>
              </a:rPr>
              <a:t> </a:t>
            </a:r>
            <a:r>
              <a:rPr lang="en-US" sz="1400" b="1" dirty="0" err="1">
                <a:solidFill>
                  <a:schemeClr val="tx1">
                    <a:lumMod val="65000"/>
                    <a:lumOff val="35000"/>
                  </a:schemeClr>
                </a:solidFill>
                <a:latin typeface="Arial Narrow" panose="020B0604020202020204" pitchFamily="34" charset="0"/>
                <a:cs typeface="Arial Narrow" panose="020B0604020202020204" pitchFamily="34" charset="0"/>
              </a:rPr>
              <a:t>Scientifique</a:t>
            </a:r>
            <a:r>
              <a:rPr lang="en-US" sz="1400" b="1" dirty="0">
                <a:solidFill>
                  <a:schemeClr val="tx1">
                    <a:lumMod val="65000"/>
                    <a:lumOff val="35000"/>
                  </a:schemeClr>
                </a:solidFill>
                <a:latin typeface="Arial Narrow" panose="020B0604020202020204" pitchFamily="34" charset="0"/>
                <a:cs typeface="Arial Narrow" panose="020B0604020202020204" pitchFamily="34" charset="0"/>
              </a:rPr>
              <a:t> et Technique de </a:t>
            </a:r>
            <a:r>
              <a:rPr lang="en-US" sz="1400" b="1" dirty="0" err="1">
                <a:solidFill>
                  <a:schemeClr val="tx1">
                    <a:lumMod val="65000"/>
                    <a:lumOff val="35000"/>
                  </a:schemeClr>
                </a:solidFill>
                <a:latin typeface="Arial Narrow" panose="020B0604020202020204" pitchFamily="34" charset="0"/>
                <a:cs typeface="Arial Narrow" panose="020B0604020202020204" pitchFamily="34" charset="0"/>
              </a:rPr>
              <a:t>Programme</a:t>
            </a:r>
            <a:endParaRPr lang="fr-FR" sz="1400" b="1" dirty="0">
              <a:solidFill>
                <a:schemeClr val="tx1">
                  <a:lumMod val="65000"/>
                  <a:lumOff val="35000"/>
                </a:schemeClr>
              </a:solidFill>
              <a:latin typeface="Arial Narrow" panose="020B0604020202020204" pitchFamily="34" charset="0"/>
              <a:cs typeface="Arial Narrow" panose="020B0604020202020204" pitchFamily="34" charset="0"/>
            </a:endParaRPr>
          </a:p>
        </p:txBody>
      </p:sp>
      <p:sp>
        <p:nvSpPr>
          <p:cNvPr id="18" name="Sous-titre 5">
            <a:extLst>
              <a:ext uri="{FF2B5EF4-FFF2-40B4-BE49-F238E27FC236}">
                <a16:creationId xmlns:a16="http://schemas.microsoft.com/office/drawing/2014/main" id="{656616A6-23A8-78CA-CAA8-F0BF61F9CD19}"/>
              </a:ext>
            </a:extLst>
          </p:cNvPr>
          <p:cNvSpPr txBox="1">
            <a:spLocks/>
          </p:cNvSpPr>
          <p:nvPr/>
        </p:nvSpPr>
        <p:spPr>
          <a:xfrm>
            <a:off x="797612" y="3521726"/>
            <a:ext cx="1981957" cy="572852"/>
          </a:xfrm>
          <a:prstGeom prst="rect">
            <a:avLst/>
          </a:prstGeom>
          <a:solidFill>
            <a:schemeClr val="accent4">
              <a:lumMod val="60000"/>
              <a:lumOff val="40000"/>
            </a:schemeClr>
          </a:solidFill>
          <a:ln w="2540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vert="horz" lIns="74295" tIns="37148" rIns="74295" bIns="37148"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r>
              <a:rPr lang="fr-FR" sz="1300" b="1" dirty="0">
                <a:solidFill>
                  <a:schemeClr val="tx1">
                    <a:lumMod val="65000"/>
                    <a:lumOff val="35000"/>
                  </a:schemeClr>
                </a:solidFill>
                <a:latin typeface="Arial Narrow" panose="020B0604020202020204" pitchFamily="34" charset="0"/>
                <a:cs typeface="Arial Narrow" panose="020B0604020202020204" pitchFamily="34" charset="0"/>
              </a:rPr>
              <a:t>Collège Scientifique </a:t>
            </a:r>
          </a:p>
        </p:txBody>
      </p:sp>
      <p:sp>
        <p:nvSpPr>
          <p:cNvPr id="19" name="Sous-titre 5">
            <a:extLst>
              <a:ext uri="{FF2B5EF4-FFF2-40B4-BE49-F238E27FC236}">
                <a16:creationId xmlns:a16="http://schemas.microsoft.com/office/drawing/2014/main" id="{E55679D5-F4A2-4497-534D-23796A667511}"/>
              </a:ext>
            </a:extLst>
          </p:cNvPr>
          <p:cNvSpPr txBox="1">
            <a:spLocks/>
          </p:cNvSpPr>
          <p:nvPr/>
        </p:nvSpPr>
        <p:spPr>
          <a:xfrm>
            <a:off x="1908505" y="5179611"/>
            <a:ext cx="895912" cy="665233"/>
          </a:xfrm>
          <a:prstGeom prst="rect">
            <a:avLst/>
          </a:prstGeom>
          <a:solidFill>
            <a:schemeClr val="bg1">
              <a:lumMod val="75000"/>
            </a:schemeClr>
          </a:solidFill>
          <a:ln w="25400">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vert="horz" lIns="74295" tIns="37148" rIns="74295" bIns="37148"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r>
              <a:rPr lang="fr-FR" sz="1200" b="1" dirty="0">
                <a:solidFill>
                  <a:schemeClr val="tx1">
                    <a:lumMod val="65000"/>
                    <a:lumOff val="35000"/>
                  </a:schemeClr>
                </a:solidFill>
                <a:latin typeface="Arial Narrow" panose="020B0604020202020204" pitchFamily="34" charset="0"/>
                <a:cs typeface="Arial Narrow" panose="020B0604020202020204" pitchFamily="34" charset="0"/>
              </a:rPr>
              <a:t>CO MISCIB</a:t>
            </a:r>
            <a:endParaRPr lang="fr-FR" sz="1138" b="1" dirty="0">
              <a:solidFill>
                <a:schemeClr val="tx1">
                  <a:lumMod val="65000"/>
                  <a:lumOff val="35000"/>
                </a:schemeClr>
              </a:solidFill>
              <a:latin typeface="Arial Narrow" panose="020B0604020202020204" pitchFamily="34" charset="0"/>
              <a:cs typeface="Arial Narrow" panose="020B0604020202020204" pitchFamily="34" charset="0"/>
            </a:endParaRPr>
          </a:p>
        </p:txBody>
      </p:sp>
      <p:sp>
        <p:nvSpPr>
          <p:cNvPr id="20" name="Sous-titre 5">
            <a:extLst>
              <a:ext uri="{FF2B5EF4-FFF2-40B4-BE49-F238E27FC236}">
                <a16:creationId xmlns:a16="http://schemas.microsoft.com/office/drawing/2014/main" id="{F974F2B3-7091-5716-EA22-B6B1E0E9066E}"/>
              </a:ext>
            </a:extLst>
          </p:cNvPr>
          <p:cNvSpPr txBox="1">
            <a:spLocks/>
          </p:cNvSpPr>
          <p:nvPr/>
        </p:nvSpPr>
        <p:spPr>
          <a:xfrm>
            <a:off x="2984072" y="5191651"/>
            <a:ext cx="1384718" cy="660869"/>
          </a:xfrm>
          <a:prstGeom prst="rect">
            <a:avLst/>
          </a:prstGeom>
          <a:solidFill>
            <a:schemeClr val="bg1">
              <a:lumMod val="75000"/>
            </a:schemeClr>
          </a:solidFill>
          <a:ln w="25400">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vert="horz" lIns="74295" tIns="37148" rIns="74295" bIns="37148"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r>
              <a:rPr lang="en-GB" sz="1200" b="1" dirty="0">
                <a:solidFill>
                  <a:schemeClr val="tx1">
                    <a:lumMod val="65000"/>
                    <a:lumOff val="35000"/>
                  </a:schemeClr>
                </a:solidFill>
                <a:latin typeface="Arial Narrow" panose="020B0604020202020204" pitchFamily="34" charset="0"/>
                <a:cs typeface="Arial Narrow" panose="020B0604020202020204" pitchFamily="34" charset="0"/>
              </a:rPr>
              <a:t>CO MESAP</a:t>
            </a:r>
            <a:endParaRPr lang="fr-FR" sz="1138" b="1" dirty="0">
              <a:solidFill>
                <a:schemeClr val="tx1">
                  <a:lumMod val="65000"/>
                  <a:lumOff val="35000"/>
                </a:schemeClr>
              </a:solidFill>
              <a:latin typeface="Arial Narrow" panose="020B0604020202020204" pitchFamily="34" charset="0"/>
              <a:cs typeface="Arial Narrow" panose="020B0604020202020204" pitchFamily="34" charset="0"/>
            </a:endParaRPr>
          </a:p>
        </p:txBody>
      </p:sp>
      <p:sp>
        <p:nvSpPr>
          <p:cNvPr id="21" name="Sous-titre 5">
            <a:extLst>
              <a:ext uri="{FF2B5EF4-FFF2-40B4-BE49-F238E27FC236}">
                <a16:creationId xmlns:a16="http://schemas.microsoft.com/office/drawing/2014/main" id="{0052EA50-164C-6CD8-5F2C-4F798B5DD2CA}"/>
              </a:ext>
            </a:extLst>
          </p:cNvPr>
          <p:cNvSpPr txBox="1">
            <a:spLocks/>
          </p:cNvSpPr>
          <p:nvPr/>
        </p:nvSpPr>
        <p:spPr>
          <a:xfrm>
            <a:off x="5755123" y="5171269"/>
            <a:ext cx="1236680" cy="612505"/>
          </a:xfrm>
          <a:prstGeom prst="roundRect">
            <a:avLst/>
          </a:prstGeom>
          <a:solidFill>
            <a:schemeClr val="bg1">
              <a:lumMod val="85000"/>
            </a:schemeClr>
          </a:solidFill>
          <a:ln w="25400">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vert="horz" lIns="74295" tIns="37148" rIns="74295" bIns="37148" rtlCol="0" anchor="ctr">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r>
              <a:rPr lang="fr-FR" sz="1463" b="1" dirty="0">
                <a:solidFill>
                  <a:schemeClr val="tx1">
                    <a:lumMod val="65000"/>
                    <a:lumOff val="35000"/>
                  </a:schemeClr>
                </a:solidFill>
                <a:latin typeface="Arial Narrow" panose="020B0604020202020204" pitchFamily="34" charset="0"/>
                <a:cs typeface="Arial Narrow" panose="020B0604020202020204" pitchFamily="34" charset="0"/>
              </a:rPr>
              <a:t>Projets Lauréats</a:t>
            </a:r>
          </a:p>
          <a:p>
            <a:r>
              <a:rPr lang="fr-FR" sz="1463" b="1" dirty="0">
                <a:solidFill>
                  <a:schemeClr val="tx1">
                    <a:lumMod val="65000"/>
                    <a:lumOff val="35000"/>
                  </a:schemeClr>
                </a:solidFill>
                <a:latin typeface="Arial Narrow" panose="020B0604020202020204" pitchFamily="34" charset="0"/>
                <a:cs typeface="Arial Narrow" panose="020B0604020202020204" pitchFamily="34" charset="0"/>
              </a:rPr>
              <a:t>Appel à Projet 1</a:t>
            </a:r>
          </a:p>
        </p:txBody>
      </p:sp>
      <p:cxnSp>
        <p:nvCxnSpPr>
          <p:cNvPr id="22" name="Connecteur droit 21">
            <a:extLst>
              <a:ext uri="{FF2B5EF4-FFF2-40B4-BE49-F238E27FC236}">
                <a16:creationId xmlns:a16="http://schemas.microsoft.com/office/drawing/2014/main" id="{1649CD7F-5791-3158-8B0B-29DB0415346C}"/>
              </a:ext>
            </a:extLst>
          </p:cNvPr>
          <p:cNvCxnSpPr>
            <a:cxnSpLocks/>
            <a:stCxn id="19" idx="0"/>
          </p:cNvCxnSpPr>
          <p:nvPr/>
        </p:nvCxnSpPr>
        <p:spPr>
          <a:xfrm flipV="1">
            <a:off x="2356461" y="4836250"/>
            <a:ext cx="0" cy="343361"/>
          </a:xfrm>
          <a:prstGeom prst="line">
            <a:avLst/>
          </a:prstGeom>
          <a:ln w="25400"/>
        </p:spPr>
        <p:style>
          <a:lnRef idx="2">
            <a:schemeClr val="accent3">
              <a:shade val="50000"/>
            </a:schemeClr>
          </a:lnRef>
          <a:fillRef idx="1">
            <a:schemeClr val="accent3"/>
          </a:fillRef>
          <a:effectRef idx="0">
            <a:schemeClr val="accent3"/>
          </a:effectRef>
          <a:fontRef idx="minor">
            <a:schemeClr val="lt1"/>
          </a:fontRef>
        </p:style>
      </p:cxnSp>
      <p:cxnSp>
        <p:nvCxnSpPr>
          <p:cNvPr id="23" name="Connecteur droit 22">
            <a:extLst>
              <a:ext uri="{FF2B5EF4-FFF2-40B4-BE49-F238E27FC236}">
                <a16:creationId xmlns:a16="http://schemas.microsoft.com/office/drawing/2014/main" id="{8C1EF2A4-1AEF-C58C-9F79-39340A7234D4}"/>
              </a:ext>
            </a:extLst>
          </p:cNvPr>
          <p:cNvCxnSpPr>
            <a:cxnSpLocks/>
          </p:cNvCxnSpPr>
          <p:nvPr/>
        </p:nvCxnSpPr>
        <p:spPr>
          <a:xfrm flipV="1">
            <a:off x="3709923" y="4820520"/>
            <a:ext cx="0" cy="385999"/>
          </a:xfrm>
          <a:prstGeom prst="line">
            <a:avLst/>
          </a:prstGeom>
          <a:ln w="25400"/>
        </p:spPr>
        <p:style>
          <a:lnRef idx="2">
            <a:schemeClr val="accent3">
              <a:shade val="50000"/>
            </a:schemeClr>
          </a:lnRef>
          <a:fillRef idx="1">
            <a:schemeClr val="accent3"/>
          </a:fillRef>
          <a:effectRef idx="0">
            <a:schemeClr val="accent3"/>
          </a:effectRef>
          <a:fontRef idx="minor">
            <a:schemeClr val="lt1"/>
          </a:fontRef>
        </p:style>
      </p:cxnSp>
      <p:cxnSp>
        <p:nvCxnSpPr>
          <p:cNvPr id="24" name="Connecteur droit 23">
            <a:extLst>
              <a:ext uri="{FF2B5EF4-FFF2-40B4-BE49-F238E27FC236}">
                <a16:creationId xmlns:a16="http://schemas.microsoft.com/office/drawing/2014/main" id="{80E604D7-3411-AFBC-4EB9-34A323660CE2}"/>
              </a:ext>
            </a:extLst>
          </p:cNvPr>
          <p:cNvCxnSpPr>
            <a:cxnSpLocks/>
            <a:stCxn id="21" idx="0"/>
          </p:cNvCxnSpPr>
          <p:nvPr/>
        </p:nvCxnSpPr>
        <p:spPr>
          <a:xfrm flipV="1">
            <a:off x="6373463" y="4849680"/>
            <a:ext cx="0" cy="321589"/>
          </a:xfrm>
          <a:prstGeom prst="line">
            <a:avLst/>
          </a:prstGeom>
          <a:ln w="25400"/>
        </p:spPr>
        <p:style>
          <a:lnRef idx="2">
            <a:schemeClr val="accent3">
              <a:shade val="50000"/>
            </a:schemeClr>
          </a:lnRef>
          <a:fillRef idx="1">
            <a:schemeClr val="accent3"/>
          </a:fillRef>
          <a:effectRef idx="0">
            <a:schemeClr val="accent3"/>
          </a:effectRef>
          <a:fontRef idx="minor">
            <a:schemeClr val="lt1"/>
          </a:fontRef>
        </p:style>
      </p:cxnSp>
      <p:cxnSp>
        <p:nvCxnSpPr>
          <p:cNvPr id="25" name="Connecteur en angle 24">
            <a:extLst>
              <a:ext uri="{FF2B5EF4-FFF2-40B4-BE49-F238E27FC236}">
                <a16:creationId xmlns:a16="http://schemas.microsoft.com/office/drawing/2014/main" id="{D02DF970-D72D-BB4C-3463-04659EE4DEF7}"/>
              </a:ext>
            </a:extLst>
          </p:cNvPr>
          <p:cNvCxnSpPr>
            <a:cxnSpLocks/>
          </p:cNvCxnSpPr>
          <p:nvPr/>
        </p:nvCxnSpPr>
        <p:spPr>
          <a:xfrm>
            <a:off x="6573865" y="2117895"/>
            <a:ext cx="1568483" cy="371447"/>
          </a:xfrm>
          <a:prstGeom prst="bentConnector2">
            <a:avLst/>
          </a:prstGeom>
          <a:ln w="25400"/>
        </p:spPr>
        <p:style>
          <a:lnRef idx="2">
            <a:schemeClr val="accent3">
              <a:shade val="50000"/>
            </a:schemeClr>
          </a:lnRef>
          <a:fillRef idx="1">
            <a:schemeClr val="accent3"/>
          </a:fillRef>
          <a:effectRef idx="0">
            <a:schemeClr val="accent3"/>
          </a:effectRef>
          <a:fontRef idx="minor">
            <a:schemeClr val="lt1"/>
          </a:fontRef>
        </p:style>
      </p:cxnSp>
      <p:cxnSp>
        <p:nvCxnSpPr>
          <p:cNvPr id="26" name="Connecteur en angle 25">
            <a:extLst>
              <a:ext uri="{FF2B5EF4-FFF2-40B4-BE49-F238E27FC236}">
                <a16:creationId xmlns:a16="http://schemas.microsoft.com/office/drawing/2014/main" id="{45345AA7-DAE1-5F87-9041-6B254D20AD9B}"/>
              </a:ext>
            </a:extLst>
          </p:cNvPr>
          <p:cNvCxnSpPr>
            <a:cxnSpLocks/>
          </p:cNvCxnSpPr>
          <p:nvPr/>
        </p:nvCxnSpPr>
        <p:spPr>
          <a:xfrm rot="5400000" flipH="1" flipV="1">
            <a:off x="2367787" y="1614604"/>
            <a:ext cx="369857" cy="1376440"/>
          </a:xfrm>
          <a:prstGeom prst="bentConnector2">
            <a:avLst/>
          </a:prstGeom>
          <a:ln w="25400"/>
        </p:spPr>
        <p:style>
          <a:lnRef idx="2">
            <a:schemeClr val="accent3">
              <a:shade val="50000"/>
            </a:schemeClr>
          </a:lnRef>
          <a:fillRef idx="1">
            <a:schemeClr val="accent3"/>
          </a:fillRef>
          <a:effectRef idx="0">
            <a:schemeClr val="accent3"/>
          </a:effectRef>
          <a:fontRef idx="minor">
            <a:schemeClr val="lt1"/>
          </a:fontRef>
        </p:style>
      </p:cxnSp>
      <p:cxnSp>
        <p:nvCxnSpPr>
          <p:cNvPr id="27" name="Connecteur droit 26">
            <a:extLst>
              <a:ext uri="{FF2B5EF4-FFF2-40B4-BE49-F238E27FC236}">
                <a16:creationId xmlns:a16="http://schemas.microsoft.com/office/drawing/2014/main" id="{9D68EDD8-790F-6729-8265-6771A821A9BC}"/>
              </a:ext>
            </a:extLst>
          </p:cNvPr>
          <p:cNvCxnSpPr>
            <a:cxnSpLocks/>
          </p:cNvCxnSpPr>
          <p:nvPr/>
        </p:nvCxnSpPr>
        <p:spPr>
          <a:xfrm>
            <a:off x="1199622" y="4827939"/>
            <a:ext cx="6555030" cy="0"/>
          </a:xfrm>
          <a:prstGeom prst="line">
            <a:avLst/>
          </a:prstGeom>
          <a:ln w="25400"/>
        </p:spPr>
        <p:style>
          <a:lnRef idx="2">
            <a:schemeClr val="accent3">
              <a:shade val="50000"/>
            </a:schemeClr>
          </a:lnRef>
          <a:fillRef idx="1">
            <a:schemeClr val="accent3"/>
          </a:fillRef>
          <a:effectRef idx="0">
            <a:schemeClr val="accent3"/>
          </a:effectRef>
          <a:fontRef idx="minor">
            <a:schemeClr val="lt1"/>
          </a:fontRef>
        </p:style>
      </p:cxnSp>
      <p:cxnSp>
        <p:nvCxnSpPr>
          <p:cNvPr id="28" name="Connecteur droit 27">
            <a:extLst>
              <a:ext uri="{FF2B5EF4-FFF2-40B4-BE49-F238E27FC236}">
                <a16:creationId xmlns:a16="http://schemas.microsoft.com/office/drawing/2014/main" id="{DAE50B84-3115-6C3F-2DDF-5B4A44246854}"/>
              </a:ext>
            </a:extLst>
          </p:cNvPr>
          <p:cNvCxnSpPr>
            <a:cxnSpLocks/>
          </p:cNvCxnSpPr>
          <p:nvPr/>
        </p:nvCxnSpPr>
        <p:spPr>
          <a:xfrm flipV="1">
            <a:off x="1203657" y="4824327"/>
            <a:ext cx="0" cy="426797"/>
          </a:xfrm>
          <a:prstGeom prst="line">
            <a:avLst/>
          </a:prstGeom>
          <a:ln w="25400"/>
        </p:spPr>
        <p:style>
          <a:lnRef idx="2">
            <a:schemeClr val="accent3">
              <a:shade val="50000"/>
            </a:schemeClr>
          </a:lnRef>
          <a:fillRef idx="1">
            <a:schemeClr val="accent3"/>
          </a:fillRef>
          <a:effectRef idx="0">
            <a:schemeClr val="accent3"/>
          </a:effectRef>
          <a:fontRef idx="minor">
            <a:schemeClr val="lt1"/>
          </a:fontRef>
        </p:style>
      </p:cxnSp>
      <p:cxnSp>
        <p:nvCxnSpPr>
          <p:cNvPr id="29" name="Connecteur droit 28">
            <a:extLst>
              <a:ext uri="{FF2B5EF4-FFF2-40B4-BE49-F238E27FC236}">
                <a16:creationId xmlns:a16="http://schemas.microsoft.com/office/drawing/2014/main" id="{985D4078-654E-5BFA-ABB1-96D10A0BB652}"/>
              </a:ext>
            </a:extLst>
          </p:cNvPr>
          <p:cNvCxnSpPr>
            <a:cxnSpLocks/>
          </p:cNvCxnSpPr>
          <p:nvPr/>
        </p:nvCxnSpPr>
        <p:spPr>
          <a:xfrm flipV="1">
            <a:off x="7754652" y="4820519"/>
            <a:ext cx="0" cy="341395"/>
          </a:xfrm>
          <a:prstGeom prst="line">
            <a:avLst/>
          </a:prstGeom>
          <a:ln w="25400"/>
        </p:spPr>
        <p:style>
          <a:lnRef idx="2">
            <a:schemeClr val="accent3">
              <a:shade val="50000"/>
            </a:schemeClr>
          </a:lnRef>
          <a:fillRef idx="1">
            <a:schemeClr val="accent3"/>
          </a:fillRef>
          <a:effectRef idx="0">
            <a:schemeClr val="accent3"/>
          </a:effectRef>
          <a:fontRef idx="minor">
            <a:schemeClr val="lt1"/>
          </a:fontRef>
        </p:style>
      </p:cxnSp>
      <p:sp>
        <p:nvSpPr>
          <p:cNvPr id="30" name="ZoneTexte 29">
            <a:extLst>
              <a:ext uri="{FF2B5EF4-FFF2-40B4-BE49-F238E27FC236}">
                <a16:creationId xmlns:a16="http://schemas.microsoft.com/office/drawing/2014/main" id="{6700DC21-B9BB-85A6-8EE3-F00ADB34EF61}"/>
              </a:ext>
            </a:extLst>
          </p:cNvPr>
          <p:cNvSpPr txBox="1"/>
          <p:nvPr/>
        </p:nvSpPr>
        <p:spPr>
          <a:xfrm>
            <a:off x="1421547" y="4671315"/>
            <a:ext cx="2114714" cy="317459"/>
          </a:xfrm>
          <a:prstGeom prst="rect">
            <a:avLst/>
          </a:prstGeom>
          <a:ln w="25400">
            <a:solidFill>
              <a:srgbClr val="92D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1463" b="1" dirty="0">
                <a:solidFill>
                  <a:schemeClr val="tx1">
                    <a:lumMod val="65000"/>
                    <a:lumOff val="35000"/>
                  </a:schemeClr>
                </a:solidFill>
                <a:latin typeface="Arial Narrow" panose="020B0604020202020204" pitchFamily="34" charset="0"/>
                <a:cs typeface="Arial Narrow" panose="020B0604020202020204" pitchFamily="34" charset="0"/>
              </a:rPr>
              <a:t>Centres Opérationnels</a:t>
            </a:r>
          </a:p>
        </p:txBody>
      </p:sp>
      <p:sp>
        <p:nvSpPr>
          <p:cNvPr id="31" name="Ellipse 30">
            <a:extLst>
              <a:ext uri="{FF2B5EF4-FFF2-40B4-BE49-F238E27FC236}">
                <a16:creationId xmlns:a16="http://schemas.microsoft.com/office/drawing/2014/main" id="{5A0748C0-CC0A-0645-4BB3-E3983E0B168B}"/>
              </a:ext>
            </a:extLst>
          </p:cNvPr>
          <p:cNvSpPr/>
          <p:nvPr/>
        </p:nvSpPr>
        <p:spPr>
          <a:xfrm>
            <a:off x="688353" y="2165534"/>
            <a:ext cx="665662" cy="361547"/>
          </a:xfrm>
          <a:prstGeom prst="ellipse">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400" b="1" dirty="0">
                <a:solidFill>
                  <a:schemeClr val="tx1"/>
                </a:solidFill>
              </a:rPr>
              <a:t>CPP</a:t>
            </a:r>
          </a:p>
        </p:txBody>
      </p:sp>
      <p:sp>
        <p:nvSpPr>
          <p:cNvPr id="32" name="Ellipse 31">
            <a:extLst>
              <a:ext uri="{FF2B5EF4-FFF2-40B4-BE49-F238E27FC236}">
                <a16:creationId xmlns:a16="http://schemas.microsoft.com/office/drawing/2014/main" id="{CBF7B98C-6658-794A-FFCA-8EFE1330AC2A}"/>
              </a:ext>
            </a:extLst>
          </p:cNvPr>
          <p:cNvSpPr/>
          <p:nvPr/>
        </p:nvSpPr>
        <p:spPr>
          <a:xfrm>
            <a:off x="721149" y="3984217"/>
            <a:ext cx="707064" cy="361547"/>
          </a:xfrm>
          <a:prstGeom prst="ellipse">
            <a:avLst/>
          </a:prstGeom>
          <a:ln>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400" b="1" dirty="0">
                <a:solidFill>
                  <a:schemeClr val="tx1"/>
                </a:solidFill>
              </a:rPr>
              <a:t>CS</a:t>
            </a:r>
          </a:p>
        </p:txBody>
      </p:sp>
      <p:sp>
        <p:nvSpPr>
          <p:cNvPr id="33" name="Ellipse 32">
            <a:extLst>
              <a:ext uri="{FF2B5EF4-FFF2-40B4-BE49-F238E27FC236}">
                <a16:creationId xmlns:a16="http://schemas.microsoft.com/office/drawing/2014/main" id="{ED2194F5-66A5-50F4-A888-BA4D885428FF}"/>
              </a:ext>
            </a:extLst>
          </p:cNvPr>
          <p:cNvSpPr/>
          <p:nvPr/>
        </p:nvSpPr>
        <p:spPr>
          <a:xfrm>
            <a:off x="3940890" y="4651390"/>
            <a:ext cx="707064" cy="361547"/>
          </a:xfrm>
          <a:prstGeom prst="ellipse">
            <a:avLst/>
          </a:prstGeom>
          <a:ln>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400" b="1" dirty="0">
                <a:solidFill>
                  <a:schemeClr val="tx1"/>
                </a:solidFill>
              </a:rPr>
              <a:t>CO</a:t>
            </a:r>
          </a:p>
        </p:txBody>
      </p:sp>
      <p:sp>
        <p:nvSpPr>
          <p:cNvPr id="34" name="Ellipse 33">
            <a:extLst>
              <a:ext uri="{FF2B5EF4-FFF2-40B4-BE49-F238E27FC236}">
                <a16:creationId xmlns:a16="http://schemas.microsoft.com/office/drawing/2014/main" id="{06457E1F-9C1F-6113-D6A7-1854FB901A22}"/>
              </a:ext>
            </a:extLst>
          </p:cNvPr>
          <p:cNvSpPr/>
          <p:nvPr/>
        </p:nvSpPr>
        <p:spPr>
          <a:xfrm>
            <a:off x="5164976" y="4653706"/>
            <a:ext cx="707064" cy="361547"/>
          </a:xfrm>
          <a:prstGeom prst="ellipse">
            <a:avLst/>
          </a:prstGeom>
          <a:ln>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400" b="1" dirty="0">
                <a:solidFill>
                  <a:schemeClr val="tx1"/>
                </a:solidFill>
              </a:rPr>
              <a:t>PL</a:t>
            </a:r>
          </a:p>
        </p:txBody>
      </p:sp>
      <p:sp>
        <p:nvSpPr>
          <p:cNvPr id="35" name="Ellipse 34">
            <a:extLst>
              <a:ext uri="{FF2B5EF4-FFF2-40B4-BE49-F238E27FC236}">
                <a16:creationId xmlns:a16="http://schemas.microsoft.com/office/drawing/2014/main" id="{34D3FF29-ADBE-AEDD-4258-BFEEA34BD9ED}"/>
              </a:ext>
            </a:extLst>
          </p:cNvPr>
          <p:cNvSpPr/>
          <p:nvPr/>
        </p:nvSpPr>
        <p:spPr>
          <a:xfrm>
            <a:off x="8212236" y="2219001"/>
            <a:ext cx="707064" cy="361547"/>
          </a:xfrm>
          <a:prstGeom prst="ellipse">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400" b="1" dirty="0">
                <a:solidFill>
                  <a:schemeClr val="tx1"/>
                </a:solidFill>
              </a:rPr>
              <a:t>CSI</a:t>
            </a:r>
          </a:p>
        </p:txBody>
      </p:sp>
      <p:sp>
        <p:nvSpPr>
          <p:cNvPr id="36" name="Ellipse 35">
            <a:extLst>
              <a:ext uri="{FF2B5EF4-FFF2-40B4-BE49-F238E27FC236}">
                <a16:creationId xmlns:a16="http://schemas.microsoft.com/office/drawing/2014/main" id="{AC0CB960-BD12-55FE-6AFA-857736821675}"/>
              </a:ext>
            </a:extLst>
          </p:cNvPr>
          <p:cNvSpPr/>
          <p:nvPr/>
        </p:nvSpPr>
        <p:spPr>
          <a:xfrm>
            <a:off x="2829905" y="244460"/>
            <a:ext cx="880017" cy="361547"/>
          </a:xfrm>
          <a:prstGeom prst="ellipse">
            <a:avLst/>
          </a:prstGeom>
          <a:ln>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400" b="1" dirty="0">
                <a:solidFill>
                  <a:schemeClr val="tx1"/>
                </a:solidFill>
              </a:rPr>
              <a:t>CSTP</a:t>
            </a:r>
          </a:p>
        </p:txBody>
      </p:sp>
      <p:sp>
        <p:nvSpPr>
          <p:cNvPr id="37" name="Ellipse 36">
            <a:extLst>
              <a:ext uri="{FF2B5EF4-FFF2-40B4-BE49-F238E27FC236}">
                <a16:creationId xmlns:a16="http://schemas.microsoft.com/office/drawing/2014/main" id="{9C7619A0-C40F-05B8-4216-EC47FFDDD9AC}"/>
              </a:ext>
            </a:extLst>
          </p:cNvPr>
          <p:cNvSpPr/>
          <p:nvPr/>
        </p:nvSpPr>
        <p:spPr>
          <a:xfrm>
            <a:off x="6017934" y="2429092"/>
            <a:ext cx="707064" cy="361547"/>
          </a:xfrm>
          <a:prstGeom prst="ellipse">
            <a:avLst/>
          </a:prstGeom>
          <a:ln>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400" b="1" dirty="0">
                <a:solidFill>
                  <a:schemeClr val="tx1"/>
                </a:solidFill>
              </a:rPr>
              <a:t>OP</a:t>
            </a:r>
          </a:p>
        </p:txBody>
      </p:sp>
      <p:sp>
        <p:nvSpPr>
          <p:cNvPr id="38" name="Ellipse 37">
            <a:extLst>
              <a:ext uri="{FF2B5EF4-FFF2-40B4-BE49-F238E27FC236}">
                <a16:creationId xmlns:a16="http://schemas.microsoft.com/office/drawing/2014/main" id="{AE5E9247-F0E6-9A63-7641-69AA711BC481}"/>
              </a:ext>
            </a:extLst>
          </p:cNvPr>
          <p:cNvSpPr/>
          <p:nvPr/>
        </p:nvSpPr>
        <p:spPr>
          <a:xfrm>
            <a:off x="6005818" y="2947808"/>
            <a:ext cx="704477" cy="367339"/>
          </a:xfrm>
          <a:prstGeom prst="ellipse">
            <a:avLst/>
          </a:prstGeom>
          <a:ln>
            <a:solidFill>
              <a:srgbClr val="FFC000"/>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fr-FR" sz="1400" b="1" dirty="0">
                <a:solidFill>
                  <a:schemeClr val="tx1"/>
                </a:solidFill>
              </a:rPr>
              <a:t>G&amp;DA</a:t>
            </a:r>
          </a:p>
        </p:txBody>
      </p:sp>
      <p:sp>
        <p:nvSpPr>
          <p:cNvPr id="39" name="ZoneTexte 38">
            <a:extLst>
              <a:ext uri="{FF2B5EF4-FFF2-40B4-BE49-F238E27FC236}">
                <a16:creationId xmlns:a16="http://schemas.microsoft.com/office/drawing/2014/main" id="{BCAD65B6-CA22-CF6E-DEE7-C8A29A9E2A8F}"/>
              </a:ext>
            </a:extLst>
          </p:cNvPr>
          <p:cNvSpPr txBox="1"/>
          <p:nvPr/>
        </p:nvSpPr>
        <p:spPr>
          <a:xfrm>
            <a:off x="8802197" y="5783774"/>
            <a:ext cx="971741" cy="215444"/>
          </a:xfrm>
          <a:prstGeom prst="rect">
            <a:avLst/>
          </a:prstGeom>
          <a:noFill/>
        </p:spPr>
        <p:txBody>
          <a:bodyPr wrap="none" rtlCol="0">
            <a:spAutoFit/>
          </a:bodyPr>
          <a:lstStyle/>
          <a:p>
            <a:r>
              <a:rPr lang="fr-FR" sz="800" dirty="0">
                <a:solidFill>
                  <a:schemeClr val="tx1">
                    <a:lumMod val="65000"/>
                    <a:lumOff val="35000"/>
                  </a:schemeClr>
                </a:solidFill>
                <a:latin typeface="Arial Narrow" panose="020B0604020202020204" pitchFamily="34" charset="0"/>
                <a:cs typeface="Arial Narrow" panose="020B0604020202020204" pitchFamily="34" charset="0"/>
              </a:rPr>
              <a:t>Source : PEPR VDBI</a:t>
            </a:r>
          </a:p>
        </p:txBody>
      </p:sp>
    </p:spTree>
    <p:extLst>
      <p:ext uri="{BB962C8B-B14F-4D97-AF65-F5344CB8AC3E}">
        <p14:creationId xmlns:p14="http://schemas.microsoft.com/office/powerpoint/2010/main" val="3940908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A5CCD4-ED03-B264-D4F8-CB5BB55033ED}"/>
              </a:ext>
            </a:extLst>
          </p:cNvPr>
          <p:cNvSpPr>
            <a:spLocks noGrp="1"/>
          </p:cNvSpPr>
          <p:nvPr>
            <p:ph type="title"/>
          </p:nvPr>
        </p:nvSpPr>
        <p:spPr/>
        <p:txBody>
          <a:bodyPr/>
          <a:lstStyle/>
          <a:p>
            <a:r>
              <a:rPr lang="fr-FR" dirty="0"/>
              <a:t>Collège des Parties Prenantes</a:t>
            </a:r>
          </a:p>
        </p:txBody>
      </p:sp>
      <p:sp>
        <p:nvSpPr>
          <p:cNvPr id="4" name="Espace réservé du numéro de diapositive 3">
            <a:extLst>
              <a:ext uri="{FF2B5EF4-FFF2-40B4-BE49-F238E27FC236}">
                <a16:creationId xmlns:a16="http://schemas.microsoft.com/office/drawing/2014/main" id="{4A5FBAF4-912A-CCEC-E399-D983246447F4}"/>
              </a:ext>
            </a:extLst>
          </p:cNvPr>
          <p:cNvSpPr>
            <a:spLocks noGrp="1"/>
          </p:cNvSpPr>
          <p:nvPr>
            <p:ph type="sldNum" sz="quarter" idx="12"/>
          </p:nvPr>
        </p:nvSpPr>
        <p:spPr/>
        <p:txBody>
          <a:bodyPr/>
          <a:lstStyle/>
          <a:p>
            <a:fld id="{672B83B0-3461-4B46-936F-6684E93904E2}" type="slidenum">
              <a:rPr lang="fr-FR" smtClean="0"/>
              <a:t>17</a:t>
            </a:fld>
            <a:endParaRPr lang="fr-FR"/>
          </a:p>
        </p:txBody>
      </p:sp>
      <p:graphicFrame>
        <p:nvGraphicFramePr>
          <p:cNvPr id="7" name="Tableau 6">
            <a:extLst>
              <a:ext uri="{FF2B5EF4-FFF2-40B4-BE49-F238E27FC236}">
                <a16:creationId xmlns:a16="http://schemas.microsoft.com/office/drawing/2014/main" id="{D890FF34-E458-4408-B77F-7B5510A3C924}"/>
              </a:ext>
            </a:extLst>
          </p:cNvPr>
          <p:cNvGraphicFramePr>
            <a:graphicFrameLocks noGrp="1"/>
          </p:cNvGraphicFramePr>
          <p:nvPr>
            <p:extLst>
              <p:ext uri="{D42A27DB-BD31-4B8C-83A1-F6EECF244321}">
                <p14:modId xmlns:p14="http://schemas.microsoft.com/office/powerpoint/2010/main" val="1358561206"/>
              </p:ext>
            </p:extLst>
          </p:nvPr>
        </p:nvGraphicFramePr>
        <p:xfrm>
          <a:off x="85726" y="940126"/>
          <a:ext cx="9649944" cy="4475036"/>
        </p:xfrm>
        <a:graphic>
          <a:graphicData uri="http://schemas.openxmlformats.org/drawingml/2006/table">
            <a:tbl>
              <a:tblPr firstRow="1" firstCol="1" bandRow="1"/>
              <a:tblGrid>
                <a:gridCol w="1814792">
                  <a:extLst>
                    <a:ext uri="{9D8B030D-6E8A-4147-A177-3AD203B41FA5}">
                      <a16:colId xmlns:a16="http://schemas.microsoft.com/office/drawing/2014/main" val="1819300145"/>
                    </a:ext>
                  </a:extLst>
                </a:gridCol>
                <a:gridCol w="1380564">
                  <a:extLst>
                    <a:ext uri="{9D8B030D-6E8A-4147-A177-3AD203B41FA5}">
                      <a16:colId xmlns:a16="http://schemas.microsoft.com/office/drawing/2014/main" val="3969239751"/>
                    </a:ext>
                  </a:extLst>
                </a:gridCol>
                <a:gridCol w="6454588">
                  <a:extLst>
                    <a:ext uri="{9D8B030D-6E8A-4147-A177-3AD203B41FA5}">
                      <a16:colId xmlns:a16="http://schemas.microsoft.com/office/drawing/2014/main" val="1615283245"/>
                    </a:ext>
                  </a:extLst>
                </a:gridCol>
              </a:tblGrid>
              <a:tr h="200025">
                <a:tc>
                  <a:txBody>
                    <a:bodyPr/>
                    <a:lstStyle/>
                    <a:p>
                      <a:pPr>
                        <a:lnSpc>
                          <a:spcPct val="107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ANGELIER</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nSpc>
                          <a:spcPct val="107000"/>
                        </a:lnSpc>
                        <a:spcAft>
                          <a:spcPts val="800"/>
                        </a:spcAft>
                      </a:pPr>
                      <a:r>
                        <a:rPr lang="fr-FR" sz="1400">
                          <a:effectLst/>
                          <a:latin typeface="Arial" panose="020B0604020202020204" pitchFamily="34" charset="0"/>
                          <a:ea typeface="Times New Roman" panose="02020603050405020304" pitchFamily="18" charset="0"/>
                          <a:cs typeface="Arial" panose="020B0604020202020204" pitchFamily="34" charset="0"/>
                        </a:rPr>
                        <a:t>Clarisse</a:t>
                      </a:r>
                      <a:endParaRPr lang="fr-FR" sz="140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nSpc>
                          <a:spcPct val="107000"/>
                        </a:lnSpc>
                        <a:spcAft>
                          <a:spcPts val="800"/>
                        </a:spcAft>
                      </a:pPr>
                      <a:r>
                        <a:rPr lang="fr-FR" sz="1400">
                          <a:effectLst/>
                          <a:latin typeface="Arial" panose="020B0604020202020204" pitchFamily="34" charset="0"/>
                          <a:ea typeface="Times New Roman" panose="02020603050405020304" pitchFamily="18" charset="0"/>
                          <a:cs typeface="Arial" panose="020B0604020202020204" pitchFamily="34" charset="0"/>
                        </a:rPr>
                        <a:t>ANRT</a:t>
                      </a:r>
                      <a:endParaRPr lang="fr-FR" sz="140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482765216"/>
                  </a:ext>
                </a:extLst>
              </a:tr>
              <a:tr h="200025">
                <a:tc>
                  <a:txBody>
                    <a:bodyPr/>
                    <a:lstStyle/>
                    <a:p>
                      <a:pPr>
                        <a:lnSpc>
                          <a:spcPct val="107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BESSIS</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fr-FR" sz="1400">
                          <a:effectLst/>
                          <a:latin typeface="Arial" panose="020B0604020202020204" pitchFamily="34" charset="0"/>
                          <a:ea typeface="Times New Roman" panose="02020603050405020304" pitchFamily="18" charset="0"/>
                          <a:cs typeface="Arial" panose="020B0604020202020204" pitchFamily="34" charset="0"/>
                        </a:rPr>
                        <a:t>Bruno</a:t>
                      </a:r>
                      <a:endParaRPr lang="fr-FR" sz="140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MTE/ DGALN</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75160786"/>
                  </a:ext>
                </a:extLst>
              </a:tr>
              <a:tr h="200025">
                <a:tc>
                  <a:txBody>
                    <a:bodyPr/>
                    <a:lstStyle/>
                    <a:p>
                      <a:pPr>
                        <a:lnSpc>
                          <a:spcPct val="107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BOURQUIN</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nSpc>
                          <a:spcPct val="107000"/>
                        </a:lnSpc>
                        <a:spcAft>
                          <a:spcPts val="800"/>
                        </a:spcAft>
                      </a:pPr>
                      <a:r>
                        <a:rPr lang="fr-FR" sz="1400">
                          <a:effectLst/>
                          <a:latin typeface="Arial" panose="020B0604020202020204" pitchFamily="34" charset="0"/>
                          <a:ea typeface="Times New Roman" panose="02020603050405020304" pitchFamily="18" charset="0"/>
                          <a:cs typeface="Arial" panose="020B0604020202020204" pitchFamily="34" charset="0"/>
                        </a:rPr>
                        <a:t>Frédéric</a:t>
                      </a:r>
                      <a:endParaRPr lang="fr-FR" sz="140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nSpc>
                          <a:spcPct val="107000"/>
                        </a:lnSpc>
                        <a:spcAft>
                          <a:spcPts val="800"/>
                        </a:spcAft>
                      </a:pPr>
                      <a:r>
                        <a:rPr lang="fr-FR" sz="1400">
                          <a:effectLst/>
                          <a:latin typeface="Arial" panose="020B0604020202020204" pitchFamily="34" charset="0"/>
                          <a:ea typeface="Times New Roman" panose="02020603050405020304" pitchFamily="18" charset="0"/>
                          <a:cs typeface="Arial" panose="020B0604020202020204" pitchFamily="34" charset="0"/>
                        </a:rPr>
                        <a:t>Projet SCI-TY</a:t>
                      </a:r>
                      <a:endParaRPr lang="fr-FR" sz="140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74217572"/>
                  </a:ext>
                </a:extLst>
              </a:tr>
              <a:tr h="200025">
                <a:tc>
                  <a:txBody>
                    <a:bodyPr/>
                    <a:lstStyle/>
                    <a:p>
                      <a:pPr>
                        <a:lnSpc>
                          <a:spcPct val="107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BOUSQUET</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fr-FR" sz="1400">
                          <a:effectLst/>
                          <a:latin typeface="Arial" panose="020B0604020202020204" pitchFamily="34" charset="0"/>
                          <a:ea typeface="Times New Roman" panose="02020603050405020304" pitchFamily="18" charset="0"/>
                          <a:cs typeface="Arial" panose="020B0604020202020204" pitchFamily="34" charset="0"/>
                        </a:rPr>
                        <a:t>Luc</a:t>
                      </a:r>
                      <a:endParaRPr lang="fr-FR" sz="140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CEREMA, Directeur de la Recherche</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39156291"/>
                  </a:ext>
                </a:extLst>
              </a:tr>
              <a:tr h="200025">
                <a:tc>
                  <a:txBody>
                    <a:bodyPr/>
                    <a:lstStyle/>
                    <a:p>
                      <a:pPr>
                        <a:lnSpc>
                          <a:spcPct val="107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CODET-HACHE</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nSpc>
                          <a:spcPct val="107000"/>
                        </a:lnSpc>
                        <a:spcAft>
                          <a:spcPts val="800"/>
                        </a:spcAft>
                      </a:pPr>
                      <a:r>
                        <a:rPr lang="fr-FR" sz="1400">
                          <a:effectLst/>
                          <a:latin typeface="Arial" panose="020B0604020202020204" pitchFamily="34" charset="0"/>
                          <a:ea typeface="Times New Roman" panose="02020603050405020304" pitchFamily="18" charset="0"/>
                          <a:cs typeface="Arial" panose="020B0604020202020204" pitchFamily="34" charset="0"/>
                        </a:rPr>
                        <a:t>Oanez</a:t>
                      </a:r>
                      <a:endParaRPr lang="fr-FR" sz="140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nSpc>
                          <a:spcPct val="107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Métropole de Dijon, 100 villes climatiquement neutres</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941404006"/>
                  </a:ext>
                </a:extLst>
              </a:tr>
              <a:tr h="200025">
                <a:tc>
                  <a:txBody>
                    <a:bodyPr/>
                    <a:lstStyle/>
                    <a:p>
                      <a:pPr>
                        <a:lnSpc>
                          <a:spcPct val="107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COSTE</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fr-FR" sz="1400">
                          <a:effectLst/>
                          <a:latin typeface="Arial" panose="020B0604020202020204" pitchFamily="34" charset="0"/>
                          <a:ea typeface="Times New Roman" panose="02020603050405020304" pitchFamily="18" charset="0"/>
                          <a:cs typeface="Arial" panose="020B0604020202020204" pitchFamily="34" charset="0"/>
                        </a:rPr>
                        <a:t>Marie-Alexandra</a:t>
                      </a:r>
                      <a:endParaRPr lang="fr-FR" sz="140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Resp. Programme DVD- Banque des Territoires</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27399403"/>
                  </a:ext>
                </a:extLst>
              </a:tr>
              <a:tr h="200025">
                <a:tc>
                  <a:txBody>
                    <a:bodyPr/>
                    <a:lstStyle/>
                    <a:p>
                      <a:pPr>
                        <a:lnSpc>
                          <a:spcPct val="107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DELOBEL</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nSpc>
                          <a:spcPct val="107000"/>
                        </a:lnSpc>
                        <a:spcAft>
                          <a:spcPts val="800"/>
                        </a:spcAft>
                      </a:pPr>
                      <a:r>
                        <a:rPr lang="fr-FR" sz="1400">
                          <a:effectLst/>
                          <a:latin typeface="Arial" panose="020B0604020202020204" pitchFamily="34" charset="0"/>
                          <a:ea typeface="Times New Roman" panose="02020603050405020304" pitchFamily="18" charset="0"/>
                          <a:cs typeface="Arial" panose="020B0604020202020204" pitchFamily="34" charset="0"/>
                        </a:rPr>
                        <a:t>Thierry</a:t>
                      </a:r>
                      <a:endParaRPr lang="fr-FR" sz="140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nSpc>
                          <a:spcPct val="107000"/>
                        </a:lnSpc>
                        <a:spcAft>
                          <a:spcPts val="800"/>
                        </a:spcAft>
                      </a:pPr>
                      <a:r>
                        <a:rPr lang="fr-FR" sz="1400" dirty="0" err="1">
                          <a:effectLst/>
                          <a:latin typeface="Arial" panose="020B0604020202020204" pitchFamily="34" charset="0"/>
                          <a:ea typeface="Times New Roman" panose="02020603050405020304" pitchFamily="18" charset="0"/>
                          <a:cs typeface="Arial" panose="020B0604020202020204" pitchFamily="34" charset="0"/>
                        </a:rPr>
                        <a:t>Transitec</a:t>
                      </a:r>
                      <a:r>
                        <a:rPr lang="fr-FR" sz="1400" dirty="0">
                          <a:effectLst/>
                          <a:latin typeface="Arial" panose="020B0604020202020204" pitchFamily="34" charset="0"/>
                          <a:ea typeface="Times New Roman" panose="02020603050405020304" pitchFamily="18" charset="0"/>
                          <a:cs typeface="Arial" panose="020B0604020202020204" pitchFamily="34" charset="0"/>
                        </a:rPr>
                        <a:t> (directeur délégué à l'innovation, directeur de l'agence de Toulouse)</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736216410"/>
                  </a:ext>
                </a:extLst>
              </a:tr>
              <a:tr h="200025">
                <a:tc>
                  <a:txBody>
                    <a:bodyPr/>
                    <a:lstStyle/>
                    <a:p>
                      <a:pPr>
                        <a:lnSpc>
                          <a:spcPct val="107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DUBOIS-BRUGGER</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fr-FR" sz="1400">
                          <a:effectLst/>
                          <a:latin typeface="Arial" panose="020B0604020202020204" pitchFamily="34" charset="0"/>
                          <a:ea typeface="Times New Roman" panose="02020603050405020304" pitchFamily="18" charset="0"/>
                          <a:cs typeface="Arial" panose="020B0604020202020204" pitchFamily="34" charset="0"/>
                        </a:rPr>
                        <a:t>Isabelle</a:t>
                      </a:r>
                      <a:endParaRPr lang="fr-FR" sz="140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Lafarge Holcim</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86874290"/>
                  </a:ext>
                </a:extLst>
              </a:tr>
              <a:tr h="200025">
                <a:tc>
                  <a:txBody>
                    <a:bodyPr/>
                    <a:lstStyle/>
                    <a:p>
                      <a:pPr>
                        <a:lnSpc>
                          <a:spcPct val="107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GRENIER</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nSpc>
                          <a:spcPct val="107000"/>
                        </a:lnSpc>
                        <a:spcAft>
                          <a:spcPts val="800"/>
                        </a:spcAft>
                      </a:pPr>
                      <a:r>
                        <a:rPr lang="fr-FR" sz="1400">
                          <a:effectLst/>
                          <a:latin typeface="Arial" panose="020B0604020202020204" pitchFamily="34" charset="0"/>
                          <a:ea typeface="Times New Roman" panose="02020603050405020304" pitchFamily="18" charset="0"/>
                          <a:cs typeface="Arial" panose="020B0604020202020204" pitchFamily="34" charset="0"/>
                        </a:rPr>
                        <a:t>Anne</a:t>
                      </a:r>
                      <a:endParaRPr lang="fr-FR" sz="140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nSpc>
                          <a:spcPct val="107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ADEME, direction exécutive prospective et recherche</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25838868"/>
                  </a:ext>
                </a:extLst>
              </a:tr>
              <a:tr h="200025">
                <a:tc>
                  <a:txBody>
                    <a:bodyPr/>
                    <a:lstStyle/>
                    <a:p>
                      <a:pPr>
                        <a:lnSpc>
                          <a:spcPct val="107000"/>
                        </a:lnSpc>
                        <a:spcAft>
                          <a:spcPts val="800"/>
                        </a:spcAft>
                      </a:pPr>
                      <a:r>
                        <a:rPr lang="fr-FR" sz="1400" dirty="0">
                          <a:effectLst/>
                          <a:latin typeface="Arial" panose="020B0604020202020204" pitchFamily="34" charset="0"/>
                          <a:ea typeface="Calibri" panose="020F0502020204030204" pitchFamily="34" charset="0"/>
                          <a:cs typeface="Arial" panose="020B0604020202020204" pitchFamily="34" charset="0"/>
                        </a:rPr>
                        <a:t>JOUGLEUX</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Murielle</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VP partenariat et professionnalisation </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35295909"/>
                  </a:ext>
                </a:extLst>
              </a:tr>
              <a:tr h="200025">
                <a:tc>
                  <a:txBody>
                    <a:bodyPr/>
                    <a:lstStyle/>
                    <a:p>
                      <a:pPr>
                        <a:lnSpc>
                          <a:spcPct val="107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SOULA</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nSpc>
                          <a:spcPct val="107000"/>
                        </a:lnSpc>
                        <a:spcAft>
                          <a:spcPts val="800"/>
                        </a:spcAft>
                      </a:pPr>
                      <a:r>
                        <a:rPr lang="fr-FR" sz="1400">
                          <a:effectLst/>
                          <a:latin typeface="Arial" panose="020B0604020202020204" pitchFamily="34" charset="0"/>
                          <a:ea typeface="Times New Roman" panose="02020603050405020304" pitchFamily="18" charset="0"/>
                          <a:cs typeface="Arial" panose="020B0604020202020204" pitchFamily="34" charset="0"/>
                        </a:rPr>
                        <a:t>Julien</a:t>
                      </a:r>
                      <a:endParaRPr lang="fr-FR" sz="140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nSpc>
                          <a:spcPct val="107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CSTB </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826409256"/>
                  </a:ext>
                </a:extLst>
              </a:tr>
              <a:tr h="200025">
                <a:tc>
                  <a:txBody>
                    <a:bodyPr/>
                    <a:lstStyle/>
                    <a:p>
                      <a:pPr>
                        <a:lnSpc>
                          <a:spcPct val="107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VIGNEAU</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fr-FR" sz="1400">
                          <a:effectLst/>
                          <a:latin typeface="Arial" panose="020B0604020202020204" pitchFamily="34" charset="0"/>
                          <a:ea typeface="Times New Roman" panose="02020603050405020304" pitchFamily="18" charset="0"/>
                          <a:cs typeface="Arial" panose="020B0604020202020204" pitchFamily="34" charset="0"/>
                        </a:rPr>
                        <a:t>Laurent</a:t>
                      </a:r>
                      <a:endParaRPr lang="fr-FR" sz="140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ARTELIA, Coprésident de la Société Française des Urbanistes</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20453890"/>
                  </a:ext>
                </a:extLst>
              </a:tr>
              <a:tr h="200025">
                <a:tc>
                  <a:txBody>
                    <a:bodyPr/>
                    <a:lstStyle/>
                    <a:p>
                      <a:pPr>
                        <a:lnSpc>
                          <a:spcPct val="107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ZEMOURA-CELET</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nSpc>
                          <a:spcPct val="107000"/>
                        </a:lnSpc>
                        <a:spcAft>
                          <a:spcPts val="800"/>
                        </a:spcAft>
                      </a:pPr>
                      <a:r>
                        <a:rPr lang="fr-FR" sz="1400" dirty="0" err="1">
                          <a:effectLst/>
                          <a:latin typeface="Arial" panose="020B0604020202020204" pitchFamily="34" charset="0"/>
                          <a:ea typeface="Times New Roman" panose="02020603050405020304" pitchFamily="18" charset="0"/>
                          <a:cs typeface="Arial" panose="020B0604020202020204" pitchFamily="34" charset="0"/>
                        </a:rPr>
                        <a:t>Sheerazade</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nSpc>
                          <a:spcPct val="107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Rectorat Auvergne Rhône-Alpes</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246176569"/>
                  </a:ext>
                </a:extLst>
              </a:tr>
              <a:tr h="200025">
                <a:tc>
                  <a:txBody>
                    <a:bodyPr/>
                    <a:lstStyle/>
                    <a:p>
                      <a:pPr>
                        <a:lnSpc>
                          <a:spcPct val="107000"/>
                        </a:lnSpc>
                        <a:spcBef>
                          <a:spcPts val="1200"/>
                        </a:spcBef>
                        <a:spcAft>
                          <a:spcPts val="800"/>
                        </a:spcAft>
                      </a:pPr>
                      <a:br>
                        <a:rPr lang="fr-FR" sz="1400" b="1" i="1" dirty="0">
                          <a:effectLst/>
                          <a:latin typeface="Arial" panose="020B0604020202020204" pitchFamily="34" charset="0"/>
                          <a:ea typeface="Times New Roman" panose="02020603050405020304" pitchFamily="18" charset="0"/>
                          <a:cs typeface="Arial" panose="020B0604020202020204" pitchFamily="34" charset="0"/>
                        </a:rPr>
                      </a:br>
                      <a:r>
                        <a:rPr lang="fr-FR" sz="1400" b="1" i="1" dirty="0">
                          <a:effectLst/>
                          <a:latin typeface="Arial" panose="020B0604020202020204" pitchFamily="34" charset="0"/>
                          <a:ea typeface="Times New Roman" panose="02020603050405020304" pitchFamily="18" charset="0"/>
                          <a:cs typeface="Arial" panose="020B0604020202020204" pitchFamily="34" charset="0"/>
                        </a:rPr>
                        <a:t>En attente</a:t>
                      </a:r>
                      <a:endParaRPr lang="fr-FR" sz="1400" b="1" i="1"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nSpc>
                          <a:spcPct val="107000"/>
                        </a:lnSpc>
                      </a:pPr>
                      <a:endParaRPr lang="fr-FR" sz="1400" dirty="0">
                        <a:effectLst/>
                        <a:latin typeface="Arial" panose="020B060402020202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nSpc>
                          <a:spcPct val="107000"/>
                        </a:lnSpc>
                      </a:pPr>
                      <a:endParaRPr lang="fr-FR" sz="1400" dirty="0">
                        <a:effectLst/>
                        <a:latin typeface="Arial" panose="020B060402020202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4450593"/>
                  </a:ext>
                </a:extLst>
              </a:tr>
              <a:tr h="200025">
                <a:tc>
                  <a:txBody>
                    <a:bodyPr/>
                    <a:lstStyle/>
                    <a:p>
                      <a:pPr>
                        <a:lnSpc>
                          <a:spcPct val="107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CHENOT</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nSpc>
                          <a:spcPct val="107000"/>
                        </a:lnSpc>
                        <a:spcAft>
                          <a:spcPts val="800"/>
                        </a:spcAft>
                      </a:pPr>
                      <a:r>
                        <a:rPr lang="fr-FR" sz="1400">
                          <a:effectLst/>
                          <a:latin typeface="Arial" panose="020B0604020202020204" pitchFamily="34" charset="0"/>
                          <a:ea typeface="Times New Roman" panose="02020603050405020304" pitchFamily="18" charset="0"/>
                          <a:cs typeface="Arial" panose="020B0604020202020204" pitchFamily="34" charset="0"/>
                        </a:rPr>
                        <a:t>Cédric</a:t>
                      </a:r>
                      <a:endParaRPr lang="fr-FR" sz="140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nSpc>
                          <a:spcPct val="107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DVD </a:t>
                      </a:r>
                      <a:r>
                        <a:rPr lang="fr-FR" sz="1400" dirty="0" err="1">
                          <a:effectLst/>
                          <a:latin typeface="Arial" panose="020B0604020202020204" pitchFamily="34" charset="0"/>
                          <a:ea typeface="Times New Roman" panose="02020603050405020304" pitchFamily="18" charset="0"/>
                          <a:cs typeface="Arial" panose="020B0604020202020204" pitchFamily="34" charset="0"/>
                        </a:rPr>
                        <a:t>Europolia</a:t>
                      </a:r>
                      <a:r>
                        <a:rPr lang="fr-FR" sz="1400" dirty="0">
                          <a:effectLst/>
                          <a:latin typeface="Arial" panose="020B0604020202020204" pitchFamily="34" charset="0"/>
                          <a:ea typeface="Times New Roman" panose="02020603050405020304" pitchFamily="18" charset="0"/>
                          <a:cs typeface="Arial" panose="020B0604020202020204" pitchFamily="34" charset="0"/>
                        </a:rPr>
                        <a:t> Toulouse</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978706893"/>
                  </a:ext>
                </a:extLst>
              </a:tr>
              <a:tr h="200025">
                <a:tc>
                  <a:txBody>
                    <a:bodyPr/>
                    <a:lstStyle/>
                    <a:p>
                      <a:pPr>
                        <a:lnSpc>
                          <a:spcPct val="107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LORENZ</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Géraldine</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DVD Nice </a:t>
                      </a:r>
                      <a:r>
                        <a:rPr lang="fr-FR" sz="1400" dirty="0" err="1">
                          <a:effectLst/>
                          <a:latin typeface="Arial" panose="020B0604020202020204" pitchFamily="34" charset="0"/>
                          <a:ea typeface="Times New Roman" panose="02020603050405020304" pitchFamily="18" charset="0"/>
                          <a:cs typeface="Arial" panose="020B0604020202020204" pitchFamily="34" charset="0"/>
                        </a:rPr>
                        <a:t>Ecovallée</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92145470"/>
                  </a:ext>
                </a:extLst>
              </a:tr>
              <a:tr h="200025">
                <a:tc>
                  <a:txBody>
                    <a:bodyPr/>
                    <a:lstStyle/>
                    <a:p>
                      <a:pPr>
                        <a:lnSpc>
                          <a:spcPct val="107000"/>
                        </a:lnSpc>
                        <a:spcAft>
                          <a:spcPts val="800"/>
                        </a:spcAft>
                      </a:pPr>
                      <a:r>
                        <a:rPr lang="fr-FR" sz="1400" dirty="0">
                          <a:effectLst/>
                          <a:latin typeface="Arial" panose="020B0604020202020204" pitchFamily="34" charset="0"/>
                          <a:ea typeface="Calibri" panose="020F0502020204030204" pitchFamily="34" charset="0"/>
                          <a:cs typeface="Arial" panose="020B0604020202020204" pitchFamily="34" charset="0"/>
                        </a:rPr>
                        <a:t>CHRETIEN</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nSpc>
                          <a:spcPct val="107000"/>
                        </a:lnSpc>
                        <a:spcAft>
                          <a:spcPts val="800"/>
                        </a:spcAft>
                      </a:pPr>
                      <a:r>
                        <a:rPr lang="fr-FR" sz="1400" dirty="0">
                          <a:effectLst/>
                          <a:latin typeface="Arial" panose="020B0604020202020204" pitchFamily="34" charset="0"/>
                          <a:ea typeface="Calibri" panose="020F0502020204030204" pitchFamily="34" charset="0"/>
                          <a:cs typeface="Arial" panose="020B0604020202020204" pitchFamily="34" charset="0"/>
                        </a:rPr>
                        <a:t>Carole</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pPr>
                        <a:lnSpc>
                          <a:spcPct val="107000"/>
                        </a:lnSpc>
                        <a:spcAft>
                          <a:spcPts val="800"/>
                        </a:spcAft>
                      </a:pPr>
                      <a:r>
                        <a:rPr lang="fr-FR" sz="1400" dirty="0">
                          <a:effectLst/>
                          <a:latin typeface="Arial" panose="020B0604020202020204" pitchFamily="34" charset="0"/>
                          <a:ea typeface="Calibri" panose="020F0502020204030204" pitchFamily="34" charset="0"/>
                          <a:cs typeface="Arial" panose="020B0604020202020204" pitchFamily="34" charset="0"/>
                        </a:rPr>
                        <a:t>Direction des relations avec les entreprises, CNRS</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696141350"/>
                  </a:ext>
                </a:extLst>
              </a:tr>
            </a:tbl>
          </a:graphicData>
        </a:graphic>
      </p:graphicFrame>
    </p:spTree>
    <p:extLst>
      <p:ext uri="{BB962C8B-B14F-4D97-AF65-F5344CB8AC3E}">
        <p14:creationId xmlns:p14="http://schemas.microsoft.com/office/powerpoint/2010/main" val="2014807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150C52-ECED-A610-98D6-918AEEF7F677}"/>
              </a:ext>
            </a:extLst>
          </p:cNvPr>
          <p:cNvSpPr>
            <a:spLocks noGrp="1"/>
          </p:cNvSpPr>
          <p:nvPr>
            <p:ph type="title"/>
          </p:nvPr>
        </p:nvSpPr>
        <p:spPr/>
        <p:txBody>
          <a:bodyPr/>
          <a:lstStyle/>
          <a:p>
            <a:r>
              <a:rPr lang="fr-FR" dirty="0"/>
              <a:t>Collège Scientifique</a:t>
            </a:r>
          </a:p>
        </p:txBody>
      </p:sp>
      <p:sp>
        <p:nvSpPr>
          <p:cNvPr id="3" name="Espace réservé du numéro de diapositive 2">
            <a:extLst>
              <a:ext uri="{FF2B5EF4-FFF2-40B4-BE49-F238E27FC236}">
                <a16:creationId xmlns:a16="http://schemas.microsoft.com/office/drawing/2014/main" id="{E61F8AF2-CA38-533D-E8B0-BD1B9CF92A4A}"/>
              </a:ext>
            </a:extLst>
          </p:cNvPr>
          <p:cNvSpPr>
            <a:spLocks noGrp="1"/>
          </p:cNvSpPr>
          <p:nvPr>
            <p:ph type="sldNum" sz="quarter" idx="12"/>
          </p:nvPr>
        </p:nvSpPr>
        <p:spPr/>
        <p:txBody>
          <a:bodyPr/>
          <a:lstStyle/>
          <a:p>
            <a:fld id="{672B83B0-3461-4B46-936F-6684E93904E2}" type="slidenum">
              <a:rPr lang="fr-FR" smtClean="0"/>
              <a:t>18</a:t>
            </a:fld>
            <a:endParaRPr lang="fr-FR"/>
          </a:p>
        </p:txBody>
      </p:sp>
      <p:graphicFrame>
        <p:nvGraphicFramePr>
          <p:cNvPr id="4" name="Tableau 3">
            <a:extLst>
              <a:ext uri="{FF2B5EF4-FFF2-40B4-BE49-F238E27FC236}">
                <a16:creationId xmlns:a16="http://schemas.microsoft.com/office/drawing/2014/main" id="{927DA919-2445-B6A8-B99E-C801414C3B24}"/>
              </a:ext>
            </a:extLst>
          </p:cNvPr>
          <p:cNvGraphicFramePr>
            <a:graphicFrameLocks noGrp="1"/>
          </p:cNvGraphicFramePr>
          <p:nvPr>
            <p:extLst>
              <p:ext uri="{D42A27DB-BD31-4B8C-83A1-F6EECF244321}">
                <p14:modId xmlns:p14="http://schemas.microsoft.com/office/powerpoint/2010/main" val="4208390600"/>
              </p:ext>
            </p:extLst>
          </p:nvPr>
        </p:nvGraphicFramePr>
        <p:xfrm>
          <a:off x="85725" y="2045970"/>
          <a:ext cx="9649944" cy="2766060"/>
        </p:xfrm>
        <a:graphic>
          <a:graphicData uri="http://schemas.openxmlformats.org/drawingml/2006/table">
            <a:tbl>
              <a:tblPr firstRow="1" firstCol="1" bandRow="1"/>
              <a:tblGrid>
                <a:gridCol w="2200275">
                  <a:extLst>
                    <a:ext uri="{9D8B030D-6E8A-4147-A177-3AD203B41FA5}">
                      <a16:colId xmlns:a16="http://schemas.microsoft.com/office/drawing/2014/main" val="4029789358"/>
                    </a:ext>
                  </a:extLst>
                </a:gridCol>
                <a:gridCol w="1425388">
                  <a:extLst>
                    <a:ext uri="{9D8B030D-6E8A-4147-A177-3AD203B41FA5}">
                      <a16:colId xmlns:a16="http://schemas.microsoft.com/office/drawing/2014/main" val="1585149715"/>
                    </a:ext>
                  </a:extLst>
                </a:gridCol>
                <a:gridCol w="6024281">
                  <a:extLst>
                    <a:ext uri="{9D8B030D-6E8A-4147-A177-3AD203B41FA5}">
                      <a16:colId xmlns:a16="http://schemas.microsoft.com/office/drawing/2014/main" val="3065067022"/>
                    </a:ext>
                  </a:extLst>
                </a:gridCol>
              </a:tblGrid>
              <a:tr h="162907">
                <a:tc>
                  <a:txBody>
                    <a:bodyPr/>
                    <a:lstStyle/>
                    <a:p>
                      <a:pPr rtl="0" fontAlgn="ctr"/>
                      <a:r>
                        <a:rPr lang="fr-FR" sz="1400" dirty="0">
                          <a:effectLst/>
                          <a:latin typeface="Arial" panose="020B0604020202020204" pitchFamily="34" charset="0"/>
                          <a:cs typeface="Arial" panose="020B0604020202020204" pitchFamily="34" charset="0"/>
                        </a:rPr>
                        <a:t>ARNAULD DE SARTRE</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ctr"/>
                      <a:r>
                        <a:rPr lang="fr-FR" sz="1400">
                          <a:effectLst/>
                          <a:latin typeface="Arial" panose="020B0604020202020204" pitchFamily="34" charset="0"/>
                          <a:cs typeface="Arial" panose="020B0604020202020204" pitchFamily="34" charset="0"/>
                        </a:rPr>
                        <a:t>Xavier</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nSpc>
                          <a:spcPct val="107000"/>
                        </a:lnSpc>
                        <a:spcAft>
                          <a:spcPts val="800"/>
                        </a:spcAft>
                      </a:pPr>
                      <a:r>
                        <a:rPr lang="fr-FR" sz="1400" dirty="0">
                          <a:effectLst/>
                          <a:latin typeface="Arial" panose="020B0604020202020204" pitchFamily="34" charset="0"/>
                          <a:ea typeface="Calibri" panose="020F0502020204030204" pitchFamily="34" charset="0"/>
                          <a:cs typeface="Arial" panose="020B0604020202020204" pitchFamily="34" charset="0"/>
                        </a:rPr>
                        <a:t>Géographie, Pr. Université de </a:t>
                      </a:r>
                      <a:r>
                        <a:rPr lang="fr-FR" sz="1400" b="0" i="0" u="none" strike="noStrike" kern="1200" dirty="0">
                          <a:solidFill>
                            <a:schemeClr val="tx1"/>
                          </a:solidFill>
                          <a:effectLst/>
                          <a:latin typeface="Arial" panose="020B0604020202020204" pitchFamily="34" charset="0"/>
                          <a:ea typeface="+mn-ea"/>
                          <a:cs typeface="Arial" panose="020B0604020202020204" pitchFamily="34" charset="0"/>
                        </a:rPr>
                        <a:t>Pau Pays de l'Adour</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6418513"/>
                  </a:ext>
                </a:extLst>
              </a:tr>
              <a:tr h="162907">
                <a:tc>
                  <a:txBody>
                    <a:bodyPr/>
                    <a:lstStyle/>
                    <a:p>
                      <a:pPr rtl="0" fontAlgn="ctr"/>
                      <a:r>
                        <a:rPr lang="fr-FR" sz="1400" dirty="0">
                          <a:effectLst/>
                          <a:latin typeface="Arial" panose="020B0604020202020204" pitchFamily="34" charset="0"/>
                          <a:cs typeface="Arial" panose="020B0604020202020204" pitchFamily="34" charset="0"/>
                        </a:rPr>
                        <a:t>PIEGAY</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rtl="0" fontAlgn="ctr"/>
                      <a:r>
                        <a:rPr lang="fr-FR" sz="1400">
                          <a:effectLst/>
                          <a:latin typeface="Arial" panose="020B0604020202020204" pitchFamily="34" charset="0"/>
                          <a:cs typeface="Arial" panose="020B0604020202020204" pitchFamily="34" charset="0"/>
                        </a:rPr>
                        <a:t>Hervé</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fr-FR" sz="1400" dirty="0">
                          <a:effectLst/>
                          <a:latin typeface="Arial" panose="020B0604020202020204" pitchFamily="34" charset="0"/>
                          <a:ea typeface="Calibri" panose="020F0502020204030204" pitchFamily="34" charset="0"/>
                          <a:cs typeface="Arial" panose="020B0604020202020204" pitchFamily="34" charset="0"/>
                        </a:rPr>
                        <a:t>Géographie, Dr CNRS</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52056192"/>
                  </a:ext>
                </a:extLst>
              </a:tr>
              <a:tr h="162907">
                <a:tc>
                  <a:txBody>
                    <a:bodyPr/>
                    <a:lstStyle/>
                    <a:p>
                      <a:pPr rtl="0" fontAlgn="ctr"/>
                      <a:r>
                        <a:rPr lang="fr-FR" sz="1400" dirty="0">
                          <a:effectLst/>
                          <a:latin typeface="Arial" panose="020B0604020202020204" pitchFamily="34" charset="0"/>
                          <a:cs typeface="Arial" panose="020B0604020202020204" pitchFamily="34" charset="0"/>
                        </a:rPr>
                        <a:t>SILVANI</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ctr"/>
                      <a:r>
                        <a:rPr lang="fr-FR" sz="1400">
                          <a:effectLst/>
                          <a:latin typeface="Arial" panose="020B0604020202020204" pitchFamily="34" charset="0"/>
                          <a:cs typeface="Arial" panose="020B0604020202020204" pitchFamily="34" charset="0"/>
                        </a:rPr>
                        <a:t>Claire</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nSpc>
                          <a:spcPct val="107000"/>
                        </a:lnSpc>
                        <a:spcAft>
                          <a:spcPts val="800"/>
                        </a:spcAft>
                      </a:pPr>
                      <a:r>
                        <a:rPr lang="fr-FR" sz="1400" dirty="0">
                          <a:effectLst/>
                          <a:latin typeface="Arial" panose="020B0604020202020204" pitchFamily="34" charset="0"/>
                          <a:ea typeface="Calibri" panose="020F0502020204030204" pitchFamily="34" charset="0"/>
                          <a:cs typeface="Arial" panose="020B0604020202020204" pitchFamily="34" charset="0"/>
                        </a:rPr>
                        <a:t>Sciences Pour </a:t>
                      </a:r>
                      <a:r>
                        <a:rPr lang="fr-FR" sz="1400" dirty="0" err="1">
                          <a:effectLst/>
                          <a:latin typeface="Arial" panose="020B0604020202020204" pitchFamily="34" charset="0"/>
                          <a:ea typeface="Calibri" panose="020F0502020204030204" pitchFamily="34" charset="0"/>
                          <a:cs typeface="Arial" panose="020B0604020202020204" pitchFamily="34" charset="0"/>
                        </a:rPr>
                        <a:t>I’Ingénieur</a:t>
                      </a:r>
                      <a:r>
                        <a:rPr lang="fr-FR" sz="1400" dirty="0">
                          <a:effectLst/>
                          <a:latin typeface="Arial" panose="020B0604020202020204" pitchFamily="34" charset="0"/>
                          <a:ea typeface="Calibri" panose="020F0502020204030204" pitchFamily="34" charset="0"/>
                          <a:cs typeface="Arial" panose="020B0604020202020204" pitchFamily="34" charset="0"/>
                        </a:rPr>
                        <a:t>, MCF Génie Civil, INSA-Lyon </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5479323"/>
                  </a:ext>
                </a:extLst>
              </a:tr>
              <a:tr h="162907">
                <a:tc>
                  <a:txBody>
                    <a:bodyPr/>
                    <a:lstStyle/>
                    <a:p>
                      <a:pPr rtl="0" fontAlgn="ctr"/>
                      <a:r>
                        <a:rPr lang="fr-FR" sz="1400" dirty="0">
                          <a:effectLst/>
                          <a:latin typeface="Arial" panose="020B0604020202020204" pitchFamily="34" charset="0"/>
                          <a:cs typeface="Arial" panose="020B0604020202020204" pitchFamily="34" charset="0"/>
                        </a:rPr>
                        <a:t>NICOLLE</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rtl="0" fontAlgn="ctr"/>
                      <a:r>
                        <a:rPr lang="fr-FR" sz="1400">
                          <a:effectLst/>
                          <a:latin typeface="Arial" panose="020B0604020202020204" pitchFamily="34" charset="0"/>
                          <a:cs typeface="Arial" panose="020B0604020202020204" pitchFamily="34" charset="0"/>
                        </a:rPr>
                        <a:t>Christophe</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fr-FR" sz="1400" dirty="0">
                          <a:effectLst/>
                          <a:latin typeface="Arial" panose="020B0604020202020204" pitchFamily="34" charset="0"/>
                          <a:ea typeface="Calibri" panose="020F0502020204030204" pitchFamily="34" charset="0"/>
                          <a:cs typeface="Arial" panose="020B0604020202020204" pitchFamily="34" charset="0"/>
                        </a:rPr>
                        <a:t>Sciences des données, Pr. </a:t>
                      </a:r>
                      <a:r>
                        <a:rPr lang="fr-FR" sz="1400" b="0" i="0" u="none" strike="noStrike" kern="1200" dirty="0">
                          <a:solidFill>
                            <a:schemeClr val="tx1"/>
                          </a:solidFill>
                          <a:effectLst/>
                          <a:latin typeface="Arial" panose="020B0604020202020204" pitchFamily="34" charset="0"/>
                          <a:ea typeface="+mn-ea"/>
                          <a:cs typeface="Arial" panose="020B0604020202020204" pitchFamily="34" charset="0"/>
                        </a:rPr>
                        <a:t>Université de Bourgogne Franche-Comté</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4253104"/>
                  </a:ext>
                </a:extLst>
              </a:tr>
              <a:tr h="162907">
                <a:tc>
                  <a:txBody>
                    <a:bodyPr/>
                    <a:lstStyle/>
                    <a:p>
                      <a:pPr rtl="0" fontAlgn="ctr"/>
                      <a:r>
                        <a:rPr lang="fr-FR" sz="1400" dirty="0">
                          <a:effectLst/>
                          <a:latin typeface="Arial" panose="020B0604020202020204" pitchFamily="34" charset="0"/>
                          <a:cs typeface="Arial" panose="020B0604020202020204" pitchFamily="34" charset="0"/>
                        </a:rPr>
                        <a:t>BAUMONT</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ctr"/>
                      <a:r>
                        <a:rPr lang="fr-FR" sz="1400">
                          <a:effectLst/>
                          <a:latin typeface="Arial" panose="020B0604020202020204" pitchFamily="34" charset="0"/>
                          <a:cs typeface="Arial" panose="020B0604020202020204" pitchFamily="34" charset="0"/>
                        </a:rPr>
                        <a:t>Catherine</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nSpc>
                          <a:spcPct val="107000"/>
                        </a:lnSpc>
                        <a:spcAft>
                          <a:spcPts val="800"/>
                        </a:spcAft>
                      </a:pPr>
                      <a:r>
                        <a:rPr lang="fr-FR" sz="1400" dirty="0">
                          <a:effectLst/>
                          <a:latin typeface="Arial" panose="020B0604020202020204" pitchFamily="34" charset="0"/>
                          <a:ea typeface="Calibri" panose="020F0502020204030204" pitchFamily="34" charset="0"/>
                          <a:cs typeface="Arial" panose="020B0604020202020204" pitchFamily="34" charset="0"/>
                        </a:rPr>
                        <a:t>Économie urbaine, Pr. Université de Bourgogne Franche-Comté</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98132997"/>
                  </a:ext>
                </a:extLst>
              </a:tr>
              <a:tr h="162907">
                <a:tc>
                  <a:txBody>
                    <a:bodyPr/>
                    <a:lstStyle/>
                    <a:p>
                      <a:pPr rtl="0" fontAlgn="ctr"/>
                      <a:r>
                        <a:rPr lang="fr-FR" sz="1400" dirty="0">
                          <a:effectLst/>
                          <a:latin typeface="Arial" panose="020B0604020202020204" pitchFamily="34" charset="0"/>
                          <a:cs typeface="Arial" panose="020B0604020202020204" pitchFamily="34" charset="0"/>
                        </a:rPr>
                        <a:t>DESJARDINS</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rtl="0" fontAlgn="ctr"/>
                      <a:r>
                        <a:rPr lang="fr-FR" sz="1400">
                          <a:effectLst/>
                          <a:latin typeface="Arial" panose="020B0604020202020204" pitchFamily="34" charset="0"/>
                          <a:cs typeface="Arial" panose="020B0604020202020204" pitchFamily="34" charset="0"/>
                        </a:rPr>
                        <a:t>Xavier</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fr-FR" sz="1400" b="0" i="0" u="none" strike="noStrike" kern="1200" dirty="0">
                          <a:solidFill>
                            <a:schemeClr val="tx1"/>
                          </a:solidFill>
                          <a:effectLst/>
                          <a:latin typeface="Arial" panose="020B0604020202020204" pitchFamily="34" charset="0"/>
                          <a:ea typeface="+mn-ea"/>
                          <a:cs typeface="Arial" panose="020B0604020202020204" pitchFamily="34" charset="0"/>
                        </a:rPr>
                        <a:t>Urbanisme et aménagement de l’espace, Pr. Université Paris IV Sorbonne</a:t>
                      </a: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55389935"/>
                  </a:ext>
                </a:extLst>
              </a:tr>
              <a:tr h="162907">
                <a:tc>
                  <a:txBody>
                    <a:bodyPr/>
                    <a:lstStyle/>
                    <a:p>
                      <a:pPr rtl="0" fontAlgn="ctr"/>
                      <a:r>
                        <a:rPr lang="fr-FR" sz="1400" dirty="0">
                          <a:effectLst/>
                          <a:latin typeface="Arial" panose="020B0604020202020204" pitchFamily="34" charset="0"/>
                          <a:cs typeface="Arial" panose="020B0604020202020204" pitchFamily="34" charset="0"/>
                        </a:rPr>
                        <a:t>CARON</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ctr"/>
                      <a:r>
                        <a:rPr lang="fr-FR" sz="1400">
                          <a:effectLst/>
                          <a:latin typeface="Arial" panose="020B0604020202020204" pitchFamily="34" charset="0"/>
                          <a:cs typeface="Arial" panose="020B0604020202020204" pitchFamily="34" charset="0"/>
                        </a:rPr>
                        <a:t>Jean-François</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nSpc>
                          <a:spcPct val="107000"/>
                        </a:lnSpc>
                        <a:spcAft>
                          <a:spcPts val="800"/>
                        </a:spcAft>
                      </a:pPr>
                      <a:r>
                        <a:rPr lang="fr-FR" sz="1400" dirty="0">
                          <a:effectLst/>
                          <a:latin typeface="Arial" panose="020B0604020202020204" pitchFamily="34" charset="0"/>
                          <a:ea typeface="Calibri" panose="020F0502020204030204" pitchFamily="34" charset="0"/>
                          <a:cs typeface="Arial" panose="020B0604020202020204" pitchFamily="34" charset="0"/>
                        </a:rPr>
                        <a:t>Matériaux, Pr. École des Ponts</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70612289"/>
                  </a:ext>
                </a:extLst>
              </a:tr>
              <a:tr h="162907">
                <a:tc>
                  <a:txBody>
                    <a:bodyPr/>
                    <a:lstStyle/>
                    <a:p>
                      <a:pPr rtl="0" fontAlgn="ctr"/>
                      <a:r>
                        <a:rPr lang="fr-FR" sz="1400" dirty="0">
                          <a:effectLst/>
                          <a:latin typeface="Arial" panose="020B0604020202020204" pitchFamily="34" charset="0"/>
                          <a:cs typeface="Arial" panose="020B0604020202020204" pitchFamily="34" charset="0"/>
                        </a:rPr>
                        <a:t>PINSON</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rtl="0" fontAlgn="ctr"/>
                      <a:r>
                        <a:rPr lang="fr-FR" sz="1400">
                          <a:effectLst/>
                          <a:latin typeface="Arial" panose="020B0604020202020204" pitchFamily="34" charset="0"/>
                          <a:cs typeface="Arial" panose="020B0604020202020204" pitchFamily="34" charset="0"/>
                        </a:rPr>
                        <a:t>Gilles </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fr-FR" sz="1400" dirty="0">
                          <a:effectLst/>
                          <a:latin typeface="Arial" panose="020B0604020202020204" pitchFamily="34" charset="0"/>
                          <a:ea typeface="Calibri" panose="020F0502020204030204" pitchFamily="34" charset="0"/>
                          <a:cs typeface="Arial" panose="020B0604020202020204" pitchFamily="34" charset="0"/>
                        </a:rPr>
                        <a:t>Science Politique, Pr. Sciences Po Bordeaux</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15254851"/>
                  </a:ext>
                </a:extLst>
              </a:tr>
              <a:tr h="162907">
                <a:tc>
                  <a:txBody>
                    <a:bodyPr/>
                    <a:lstStyle/>
                    <a:p>
                      <a:pPr rtl="0" fontAlgn="ctr"/>
                      <a:r>
                        <a:rPr lang="fr-FR" sz="1400" dirty="0">
                          <a:effectLst/>
                          <a:latin typeface="Arial" panose="020B0604020202020204" pitchFamily="34" charset="0"/>
                          <a:cs typeface="Arial" panose="020B0604020202020204" pitchFamily="34" charset="0"/>
                        </a:rPr>
                        <a:t>MANOLA</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ctr"/>
                      <a:r>
                        <a:rPr lang="fr-FR" sz="1400">
                          <a:effectLst/>
                          <a:latin typeface="Arial" panose="020B0604020202020204" pitchFamily="34" charset="0"/>
                          <a:cs typeface="Arial" panose="020B0604020202020204" pitchFamily="34" charset="0"/>
                        </a:rPr>
                        <a:t>Théa</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nSpc>
                          <a:spcPct val="107000"/>
                        </a:lnSpc>
                        <a:spcAft>
                          <a:spcPts val="800"/>
                        </a:spcAft>
                      </a:pPr>
                      <a:r>
                        <a:rPr lang="fr-FR" sz="1400" dirty="0">
                          <a:effectLst/>
                          <a:latin typeface="Arial" panose="020B0604020202020204" pitchFamily="34" charset="0"/>
                          <a:ea typeface="Calibri" panose="020F0502020204030204" pitchFamily="34" charset="0"/>
                          <a:cs typeface="Arial" panose="020B0604020202020204" pitchFamily="34" charset="0"/>
                        </a:rPr>
                        <a:t>Sciences Humaines et Sociales, ENSAG-UGA Grenoble</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69546727"/>
                  </a:ext>
                </a:extLst>
              </a:tr>
              <a:tr h="162907">
                <a:tc>
                  <a:txBody>
                    <a:bodyPr/>
                    <a:lstStyle/>
                    <a:p>
                      <a:pPr rtl="0" fontAlgn="ctr"/>
                      <a:r>
                        <a:rPr lang="fr-FR" sz="1400" dirty="0">
                          <a:effectLst/>
                          <a:latin typeface="Arial" panose="020B0604020202020204" pitchFamily="34" charset="0"/>
                          <a:cs typeface="Arial" panose="020B0604020202020204" pitchFamily="34" charset="0"/>
                        </a:rPr>
                        <a:t>MONGEARD</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rtl="0" fontAlgn="ctr"/>
                      <a:r>
                        <a:rPr lang="fr-FR" sz="1400">
                          <a:effectLst/>
                          <a:latin typeface="Arial" panose="020B0604020202020204" pitchFamily="34" charset="0"/>
                          <a:cs typeface="Arial" panose="020B0604020202020204" pitchFamily="34" charset="0"/>
                        </a:rPr>
                        <a:t>Laeticia</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a:lnSpc>
                          <a:spcPct val="107000"/>
                        </a:lnSpc>
                        <a:spcAft>
                          <a:spcPts val="800"/>
                        </a:spcAft>
                      </a:pPr>
                      <a:r>
                        <a:rPr lang="fr-FR" sz="1400" dirty="0">
                          <a:effectLst/>
                          <a:latin typeface="Arial" panose="020B0604020202020204" pitchFamily="34" charset="0"/>
                          <a:ea typeface="Calibri" panose="020F0502020204030204" pitchFamily="34" charset="0"/>
                          <a:cs typeface="Arial" panose="020B0604020202020204" pitchFamily="34" charset="0"/>
                        </a:rPr>
                        <a:t>Géographie, MCF, Université Paris-Est-Créteil</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48607351"/>
                  </a:ext>
                </a:extLst>
              </a:tr>
              <a:tr h="162907">
                <a:tc>
                  <a:txBody>
                    <a:bodyPr/>
                    <a:lstStyle/>
                    <a:p>
                      <a:pPr rtl="0" fontAlgn="ctr"/>
                      <a:r>
                        <a:rPr lang="fr-FR" sz="1400" dirty="0">
                          <a:effectLst/>
                          <a:latin typeface="Arial" panose="020B0604020202020204" pitchFamily="34" charset="0"/>
                          <a:cs typeface="Arial" panose="020B0604020202020204" pitchFamily="34" charset="0"/>
                        </a:rPr>
                        <a:t>LOISELET</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ctr"/>
                      <a:r>
                        <a:rPr lang="fr-FR" sz="1400">
                          <a:effectLst/>
                          <a:latin typeface="Arial" panose="020B0604020202020204" pitchFamily="34" charset="0"/>
                          <a:cs typeface="Arial" panose="020B0604020202020204" pitchFamily="34" charset="0"/>
                        </a:rPr>
                        <a:t>Christelle</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nSpc>
                          <a:spcPct val="107000"/>
                        </a:lnSpc>
                        <a:spcAft>
                          <a:spcPts val="800"/>
                        </a:spcAft>
                      </a:pPr>
                      <a:r>
                        <a:rPr lang="fr-FR" sz="1400" dirty="0">
                          <a:effectLst/>
                          <a:latin typeface="Arial" panose="020B0604020202020204" pitchFamily="34" charset="0"/>
                          <a:ea typeface="Calibri" panose="020F0502020204030204" pitchFamily="34" charset="0"/>
                          <a:cs typeface="Arial" panose="020B0604020202020204" pitchFamily="34" charset="0"/>
                        </a:rPr>
                        <a:t>Géoscience Numérique, BRGM, Orléans</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52573290"/>
                  </a:ext>
                </a:extLst>
              </a:tr>
            </a:tbl>
          </a:graphicData>
        </a:graphic>
      </p:graphicFrame>
    </p:spTree>
    <p:extLst>
      <p:ext uri="{BB962C8B-B14F-4D97-AF65-F5344CB8AC3E}">
        <p14:creationId xmlns:p14="http://schemas.microsoft.com/office/powerpoint/2010/main" val="3803287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8B3C61-C650-624C-D6EC-D68E41E6EE6E}"/>
              </a:ext>
            </a:extLst>
          </p:cNvPr>
          <p:cNvSpPr>
            <a:spLocks noGrp="1"/>
          </p:cNvSpPr>
          <p:nvPr>
            <p:ph type="title"/>
          </p:nvPr>
        </p:nvSpPr>
        <p:spPr/>
        <p:txBody>
          <a:bodyPr/>
          <a:lstStyle/>
          <a:p>
            <a:r>
              <a:rPr lang="fr-FR" dirty="0"/>
              <a:t>Collège Stratégique Institutionnel</a:t>
            </a:r>
          </a:p>
        </p:txBody>
      </p:sp>
      <p:sp>
        <p:nvSpPr>
          <p:cNvPr id="3" name="Espace réservé du numéro de diapositive 2">
            <a:extLst>
              <a:ext uri="{FF2B5EF4-FFF2-40B4-BE49-F238E27FC236}">
                <a16:creationId xmlns:a16="http://schemas.microsoft.com/office/drawing/2014/main" id="{6219AA24-7BA5-AEB2-8403-6417CBF3D2A7}"/>
              </a:ext>
            </a:extLst>
          </p:cNvPr>
          <p:cNvSpPr>
            <a:spLocks noGrp="1"/>
          </p:cNvSpPr>
          <p:nvPr>
            <p:ph type="sldNum" sz="quarter" idx="12"/>
          </p:nvPr>
        </p:nvSpPr>
        <p:spPr/>
        <p:txBody>
          <a:bodyPr/>
          <a:lstStyle/>
          <a:p>
            <a:fld id="{672B83B0-3461-4B46-936F-6684E93904E2}" type="slidenum">
              <a:rPr lang="fr-FR" smtClean="0"/>
              <a:t>19</a:t>
            </a:fld>
            <a:endParaRPr lang="fr-FR"/>
          </a:p>
        </p:txBody>
      </p:sp>
      <p:graphicFrame>
        <p:nvGraphicFramePr>
          <p:cNvPr id="4" name="Tableau 3">
            <a:extLst>
              <a:ext uri="{FF2B5EF4-FFF2-40B4-BE49-F238E27FC236}">
                <a16:creationId xmlns:a16="http://schemas.microsoft.com/office/drawing/2014/main" id="{A71E5A48-E247-FDB2-819E-06FF7948FB93}"/>
              </a:ext>
            </a:extLst>
          </p:cNvPr>
          <p:cNvGraphicFramePr>
            <a:graphicFrameLocks noGrp="1"/>
          </p:cNvGraphicFramePr>
          <p:nvPr>
            <p:extLst>
              <p:ext uri="{D42A27DB-BD31-4B8C-83A1-F6EECF244321}">
                <p14:modId xmlns:p14="http://schemas.microsoft.com/office/powerpoint/2010/main" val="4134414163"/>
              </p:ext>
            </p:extLst>
          </p:nvPr>
        </p:nvGraphicFramePr>
        <p:xfrm>
          <a:off x="85725" y="2045970"/>
          <a:ext cx="9649944" cy="3909060"/>
        </p:xfrm>
        <a:graphic>
          <a:graphicData uri="http://schemas.openxmlformats.org/drawingml/2006/table">
            <a:tbl>
              <a:tblPr firstRow="1" firstCol="1" bandRow="1"/>
              <a:tblGrid>
                <a:gridCol w="2657475">
                  <a:extLst>
                    <a:ext uri="{9D8B030D-6E8A-4147-A177-3AD203B41FA5}">
                      <a16:colId xmlns:a16="http://schemas.microsoft.com/office/drawing/2014/main" val="4029789358"/>
                    </a:ext>
                  </a:extLst>
                </a:gridCol>
                <a:gridCol w="1631576">
                  <a:extLst>
                    <a:ext uri="{9D8B030D-6E8A-4147-A177-3AD203B41FA5}">
                      <a16:colId xmlns:a16="http://schemas.microsoft.com/office/drawing/2014/main" val="1585149715"/>
                    </a:ext>
                  </a:extLst>
                </a:gridCol>
                <a:gridCol w="5360893">
                  <a:extLst>
                    <a:ext uri="{9D8B030D-6E8A-4147-A177-3AD203B41FA5}">
                      <a16:colId xmlns:a16="http://schemas.microsoft.com/office/drawing/2014/main" val="3065067022"/>
                    </a:ext>
                  </a:extLst>
                </a:gridCol>
              </a:tblGrid>
              <a:tr h="162907">
                <a:tc>
                  <a:txBody>
                    <a:bodyPr/>
                    <a:lstStyle/>
                    <a:p>
                      <a:pPr rtl="0" fontAlgn="ctr"/>
                      <a:r>
                        <a:rPr lang="fr-FR" sz="1400" b="0" dirty="0">
                          <a:effectLst/>
                          <a:latin typeface="Arial" panose="020B0604020202020204" pitchFamily="34" charset="0"/>
                          <a:cs typeface="Arial" panose="020B0604020202020204" pitchFamily="34" charset="0"/>
                        </a:rPr>
                        <a:t>VON BUELTZINGSLOEWEN</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ctr"/>
                      <a:r>
                        <a:rPr lang="fr-FR" sz="1400" b="0">
                          <a:effectLst/>
                          <a:latin typeface="Arial" panose="020B0604020202020204" pitchFamily="34" charset="0"/>
                          <a:cs typeface="Arial" panose="020B0604020202020204" pitchFamily="34" charset="0"/>
                        </a:rPr>
                        <a:t>Isabelle</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ctr"/>
                      <a:r>
                        <a:rPr lang="fr-FR" sz="1400" b="0" dirty="0">
                          <a:effectLst/>
                          <a:latin typeface="Arial" panose="020B0604020202020204" pitchFamily="34" charset="0"/>
                          <a:cs typeface="Arial" panose="020B0604020202020204" pitchFamily="34" charset="0"/>
                        </a:rPr>
                        <a:t>Vice-Présidente Recherche, Lyon 2</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6418513"/>
                  </a:ext>
                </a:extLst>
              </a:tr>
              <a:tr h="162907">
                <a:tc>
                  <a:txBody>
                    <a:bodyPr/>
                    <a:lstStyle/>
                    <a:p>
                      <a:pPr rtl="0" fontAlgn="ctr"/>
                      <a:r>
                        <a:rPr lang="fr-FR" sz="1400" b="0" dirty="0">
                          <a:effectLst/>
                          <a:latin typeface="Arial" panose="020B0604020202020204" pitchFamily="34" charset="0"/>
                          <a:cs typeface="Arial" panose="020B0604020202020204" pitchFamily="34" charset="0"/>
                        </a:rPr>
                        <a:t>BAIETTO</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ctr"/>
                      <a:r>
                        <a:rPr lang="fr-FR" sz="1400" b="0">
                          <a:effectLst/>
                          <a:latin typeface="Arial" panose="020B0604020202020204" pitchFamily="34" charset="0"/>
                          <a:cs typeface="Arial" panose="020B0604020202020204" pitchFamily="34" charset="0"/>
                        </a:rPr>
                        <a:t>Marie-Christine</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ctr"/>
                      <a:r>
                        <a:rPr lang="fr-FR" sz="1400" b="0" dirty="0">
                          <a:effectLst/>
                          <a:latin typeface="Arial" panose="020B0604020202020204" pitchFamily="34" charset="0"/>
                          <a:cs typeface="Arial" panose="020B0604020202020204" pitchFamily="34" charset="0"/>
                        </a:rPr>
                        <a:t>Directrice de la recherche, INSA-Lyon</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96107924"/>
                  </a:ext>
                </a:extLst>
              </a:tr>
              <a:tr h="162907">
                <a:tc>
                  <a:txBody>
                    <a:bodyPr/>
                    <a:lstStyle/>
                    <a:p>
                      <a:pPr rtl="0" fontAlgn="ctr"/>
                      <a:r>
                        <a:rPr lang="fr-FR" sz="1400" b="0" dirty="0">
                          <a:effectLst/>
                          <a:latin typeface="Arial" panose="020B0604020202020204" pitchFamily="34" charset="0"/>
                          <a:cs typeface="Arial" panose="020B0604020202020204" pitchFamily="34" charset="0"/>
                        </a:rPr>
                        <a:t>VERMEERSCH</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ctr"/>
                      <a:r>
                        <a:rPr lang="fr-FR" sz="1400" b="0">
                          <a:effectLst/>
                          <a:latin typeface="Arial" panose="020B0604020202020204" pitchFamily="34" charset="0"/>
                          <a:cs typeface="Arial" panose="020B0604020202020204" pitchFamily="34" charset="0"/>
                        </a:rPr>
                        <a:t>Stéphanie</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ctr"/>
                      <a:r>
                        <a:rPr lang="fr-FR" sz="1400" b="0" dirty="0">
                          <a:effectLst/>
                          <a:latin typeface="Arial" panose="020B0604020202020204" pitchFamily="34" charset="0"/>
                          <a:cs typeface="Arial" panose="020B0604020202020204" pitchFamily="34" charset="0"/>
                        </a:rPr>
                        <a:t>Directrice Adjointe Scientifique, </a:t>
                      </a:r>
                      <a:r>
                        <a:rPr lang="fr-FR" sz="1400" b="0" dirty="0" err="1">
                          <a:effectLst/>
                          <a:latin typeface="Arial" panose="020B0604020202020204" pitchFamily="34" charset="0"/>
                          <a:cs typeface="Arial" panose="020B0604020202020204" pitchFamily="34" charset="0"/>
                        </a:rPr>
                        <a:t>InSHS</a:t>
                      </a:r>
                      <a:r>
                        <a:rPr lang="fr-FR" sz="1400" b="0" dirty="0">
                          <a:effectLst/>
                          <a:latin typeface="Arial" panose="020B0604020202020204" pitchFamily="34" charset="0"/>
                          <a:cs typeface="Arial" panose="020B0604020202020204" pitchFamily="34" charset="0"/>
                        </a:rPr>
                        <a:t>-CNRS</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53234086"/>
                  </a:ext>
                </a:extLst>
              </a:tr>
              <a:tr h="162907">
                <a:tc>
                  <a:txBody>
                    <a:bodyPr/>
                    <a:lstStyle/>
                    <a:p>
                      <a:pPr rtl="0" fontAlgn="ctr"/>
                      <a:r>
                        <a:rPr lang="fr-FR" sz="1400" b="0" i="0" dirty="0">
                          <a:effectLst/>
                          <a:latin typeface="Arial" panose="020B0604020202020204" pitchFamily="34" charset="0"/>
                          <a:cs typeface="Arial" panose="020B0604020202020204" pitchFamily="34" charset="0"/>
                        </a:rPr>
                        <a:t>BLANQUART</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rtl="0" fontAlgn="ctr"/>
                      <a:r>
                        <a:rPr lang="fr-FR" sz="1400" b="0" i="0">
                          <a:effectLst/>
                          <a:latin typeface="Arial" panose="020B0604020202020204" pitchFamily="34" charset="0"/>
                          <a:cs typeface="Arial" panose="020B0604020202020204" pitchFamily="34" charset="0"/>
                        </a:rPr>
                        <a:t>Corinne</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rtl="0" fontAlgn="ctr"/>
                      <a:r>
                        <a:rPr lang="fr-FR" sz="1400" b="0" i="0" u="none" strike="noStrike" kern="1200" dirty="0">
                          <a:solidFill>
                            <a:schemeClr val="tx1"/>
                          </a:solidFill>
                          <a:effectLst/>
                          <a:latin typeface="Arial" panose="020B0604020202020204" pitchFamily="34" charset="0"/>
                          <a:ea typeface="+mn-ea"/>
                          <a:cs typeface="Arial" panose="020B0604020202020204" pitchFamily="34" charset="0"/>
                        </a:rPr>
                        <a:t>Première Vice-présidente de l'Université Gustave Eiffel</a:t>
                      </a:r>
                      <a:endParaRPr lang="fr-FR" sz="1400" b="0" i="0" dirty="0">
                        <a:effectLst/>
                        <a:latin typeface="Arial" panose="020B0604020202020204" pitchFamily="34" charset="0"/>
                        <a:cs typeface="Arial" panose="020B0604020202020204" pitchFamily="34" charset="0"/>
                      </a:endParaRP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52056192"/>
                  </a:ext>
                </a:extLst>
              </a:tr>
              <a:tr h="162907">
                <a:tc>
                  <a:txBody>
                    <a:bodyPr/>
                    <a:lstStyle/>
                    <a:p>
                      <a:pPr rtl="0" fontAlgn="ctr"/>
                      <a:r>
                        <a:rPr lang="fr-FR" sz="1400" b="0" dirty="0">
                          <a:effectLst/>
                          <a:latin typeface="Arial" panose="020B0604020202020204" pitchFamily="34" charset="0"/>
                          <a:cs typeface="Arial" panose="020B0604020202020204" pitchFamily="34" charset="0"/>
                        </a:rPr>
                        <a:t>AXELOS</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ctr"/>
                      <a:r>
                        <a:rPr lang="fr-FR" sz="1400" b="0">
                          <a:effectLst/>
                          <a:latin typeface="Arial" panose="020B0604020202020204" pitchFamily="34" charset="0"/>
                          <a:cs typeface="Arial" panose="020B0604020202020204" pitchFamily="34" charset="0"/>
                        </a:rPr>
                        <a:t>Monique</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ctr"/>
                      <a:r>
                        <a:rPr lang="fr-FR" sz="1400" b="0" i="0" u="none" strike="noStrike" kern="1200" dirty="0">
                          <a:solidFill>
                            <a:schemeClr val="tx1"/>
                          </a:solidFill>
                          <a:effectLst/>
                          <a:latin typeface="Arial" panose="020B0604020202020204" pitchFamily="34" charset="0"/>
                          <a:ea typeface="+mn-ea"/>
                          <a:cs typeface="Arial" panose="020B0604020202020204" pitchFamily="34" charset="0"/>
                        </a:rPr>
                        <a:t>Directrice scientifique Alimentation et Bioéconomie, </a:t>
                      </a:r>
                      <a:r>
                        <a:rPr lang="fr-FR" sz="1400" b="0" dirty="0">
                          <a:effectLst/>
                          <a:latin typeface="Arial" panose="020B0604020202020204" pitchFamily="34" charset="0"/>
                          <a:cs typeface="Arial" panose="020B0604020202020204" pitchFamily="34" charset="0"/>
                        </a:rPr>
                        <a:t>INRAE</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5479323"/>
                  </a:ext>
                </a:extLst>
              </a:tr>
              <a:tr h="162907">
                <a:tc>
                  <a:txBody>
                    <a:bodyPr/>
                    <a:lstStyle/>
                    <a:p>
                      <a:pPr rtl="0" fontAlgn="ctr"/>
                      <a:r>
                        <a:rPr lang="fr-FR" sz="1400" b="0" dirty="0">
                          <a:effectLst/>
                          <a:latin typeface="Arial" panose="020B0604020202020204" pitchFamily="34" charset="0"/>
                          <a:cs typeface="Arial" panose="020B0604020202020204" pitchFamily="34" charset="0"/>
                        </a:rPr>
                        <a:t>DELATTRE</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rtl="0" fontAlgn="ctr"/>
                      <a:r>
                        <a:rPr lang="fr-FR" sz="1400" b="0" dirty="0">
                          <a:effectLst/>
                          <a:latin typeface="Arial" panose="020B0604020202020204" pitchFamily="34" charset="0"/>
                          <a:cs typeface="Arial" panose="020B0604020202020204" pitchFamily="34" charset="0"/>
                        </a:rPr>
                        <a:t>Luc</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rtl="0" fontAlgn="ctr"/>
                      <a:r>
                        <a:rPr lang="fr-FR" sz="1400" b="0" dirty="0">
                          <a:effectLst/>
                          <a:latin typeface="Arial" panose="020B0604020202020204" pitchFamily="34" charset="0"/>
                          <a:cs typeface="Arial" panose="020B0604020202020204" pitchFamily="34" charset="0"/>
                        </a:rPr>
                        <a:t>Directeur de la recherche, ENTPE</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4253104"/>
                  </a:ext>
                </a:extLst>
              </a:tr>
              <a:tr h="162907">
                <a:tc>
                  <a:txBody>
                    <a:bodyPr/>
                    <a:lstStyle/>
                    <a:p>
                      <a:pPr rtl="0" fontAlgn="ctr"/>
                      <a:r>
                        <a:rPr lang="fr-FR" sz="1400" b="0" dirty="0">
                          <a:effectLst/>
                          <a:latin typeface="Arial" panose="020B0604020202020204" pitchFamily="34" charset="0"/>
                          <a:cs typeface="Arial" panose="020B0604020202020204" pitchFamily="34" charset="0"/>
                        </a:rPr>
                        <a:t>PACAUD</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accent6">
                        <a:lumMod val="20000"/>
                        <a:lumOff val="80000"/>
                      </a:schemeClr>
                    </a:solidFill>
                  </a:tcPr>
                </a:tc>
                <a:tc>
                  <a:txBody>
                    <a:bodyPr/>
                    <a:lstStyle/>
                    <a:p>
                      <a:pPr rtl="0" fontAlgn="ctr"/>
                      <a:r>
                        <a:rPr lang="fr-FR" sz="1400" b="0" dirty="0">
                          <a:effectLst/>
                          <a:latin typeface="Arial" panose="020B0604020202020204" pitchFamily="34" charset="0"/>
                          <a:cs typeface="Arial" panose="020B0604020202020204" pitchFamily="34" charset="0"/>
                        </a:rPr>
                        <a:t>Pierre</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accent6">
                        <a:lumMod val="20000"/>
                        <a:lumOff val="80000"/>
                      </a:schemeClr>
                    </a:solidFill>
                  </a:tcPr>
                </a:tc>
                <a:tc>
                  <a:txBody>
                    <a:bodyPr/>
                    <a:lstStyle/>
                    <a:p>
                      <a:pPr rtl="0" fontAlgn="ctr"/>
                      <a:r>
                        <a:rPr lang="fr-FR" sz="1400" b="0" dirty="0">
                          <a:effectLst/>
                          <a:latin typeface="Arial" panose="020B0604020202020204" pitchFamily="34" charset="0"/>
                          <a:cs typeface="Arial" panose="020B0604020202020204" pitchFamily="34" charset="0"/>
                        </a:rPr>
                        <a:t>Chargé de mission Ville Durable, MESR </a:t>
                      </a:r>
                      <a:r>
                        <a:rPr lang="fr-FR" sz="1400" b="1" dirty="0">
                          <a:effectLst/>
                          <a:latin typeface="Arial" panose="020B0604020202020204" pitchFamily="34" charset="0"/>
                          <a:cs typeface="Arial" panose="020B0604020202020204" pitchFamily="34" charset="0"/>
                        </a:rPr>
                        <a:t>– en tant qu’observateur</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98132997"/>
                  </a:ext>
                </a:extLst>
              </a:tr>
              <a:tr h="162907">
                <a:tc>
                  <a:txBody>
                    <a:bodyPr/>
                    <a:lstStyle/>
                    <a:p>
                      <a:pPr rtl="0" fontAlgn="ctr"/>
                      <a:r>
                        <a:rPr lang="fr-FR" sz="1400" b="0" dirty="0">
                          <a:effectLst/>
                          <a:latin typeface="Arial" panose="020B0604020202020204" pitchFamily="34" charset="0"/>
                          <a:cs typeface="Arial" panose="020B0604020202020204" pitchFamily="34" charset="0"/>
                        </a:rPr>
                        <a:t>PREVOT</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rtl="0" fontAlgn="ctr"/>
                      <a:r>
                        <a:rPr lang="fr-FR" sz="1400" b="0" dirty="0">
                          <a:effectLst/>
                          <a:latin typeface="Arial" panose="020B0604020202020204" pitchFamily="34" charset="0"/>
                          <a:cs typeface="Arial" panose="020B0604020202020204" pitchFamily="34" charset="0"/>
                        </a:rPr>
                        <a:t>Vanessa</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rtl="0" fontAlgn="ctr"/>
                      <a:r>
                        <a:rPr lang="fr-FR" sz="1400" b="0" dirty="0">
                          <a:effectLst/>
                          <a:latin typeface="Arial" panose="020B0604020202020204" pitchFamily="34" charset="0"/>
                          <a:cs typeface="Arial" panose="020B0604020202020204" pitchFamily="34" charset="0"/>
                        </a:rPr>
                        <a:t>Vice-Présidente Recherche, UCA-Clermont Ferrand</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55389935"/>
                  </a:ext>
                </a:extLst>
              </a:tr>
              <a:tr h="162907">
                <a:tc>
                  <a:txBody>
                    <a:bodyPr/>
                    <a:lstStyle/>
                    <a:p>
                      <a:pPr rtl="0" fontAlgn="b"/>
                      <a:r>
                        <a:rPr lang="fr-FR" sz="1400" b="0" dirty="0">
                          <a:effectLst/>
                          <a:latin typeface="Arial" panose="020B0604020202020204" pitchFamily="34" charset="0"/>
                          <a:cs typeface="Arial" panose="020B0604020202020204" pitchFamily="34" charset="0"/>
                        </a:rPr>
                        <a:t>MENDEZ</a:t>
                      </a:r>
                    </a:p>
                  </a:txBody>
                  <a:tcPr marL="28575" marR="28575" marT="19050" marB="1905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ctr"/>
                      <a:r>
                        <a:rPr lang="fr-FR" sz="1400" b="0" dirty="0">
                          <a:effectLst/>
                          <a:latin typeface="Arial" panose="020B0604020202020204" pitchFamily="34" charset="0"/>
                          <a:cs typeface="Arial" panose="020B0604020202020204" pitchFamily="34" charset="0"/>
                        </a:rPr>
                        <a:t>Ariel</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1400" b="0" i="0" u="none" strike="noStrike" kern="1200" dirty="0">
                          <a:solidFill>
                            <a:schemeClr val="tx1"/>
                          </a:solidFill>
                          <a:effectLst/>
                          <a:latin typeface="Arial" panose="020B0604020202020204" pitchFamily="34" charset="0"/>
                          <a:ea typeface="+mn-ea"/>
                          <a:cs typeface="Arial" panose="020B0604020202020204" pitchFamily="34" charset="0"/>
                        </a:rPr>
                        <a:t>Vice-Présidente déléguée Droit-Economie-Gestion, </a:t>
                      </a:r>
                      <a:r>
                        <a:rPr lang="fr-FR" sz="1400" b="0" dirty="0">
                          <a:effectLst/>
                          <a:latin typeface="Arial" panose="020B0604020202020204" pitchFamily="34" charset="0"/>
                          <a:cs typeface="Arial" panose="020B0604020202020204" pitchFamily="34" charset="0"/>
                        </a:rPr>
                        <a:t>AMU</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70612289"/>
                  </a:ext>
                </a:extLst>
              </a:tr>
              <a:tr h="162907">
                <a:tc>
                  <a:txBody>
                    <a:bodyPr/>
                    <a:lstStyle/>
                    <a:p>
                      <a:pPr rtl="0" fontAlgn="ctr"/>
                      <a:r>
                        <a:rPr lang="fr-FR" sz="1400" b="0" dirty="0">
                          <a:effectLst/>
                          <a:latin typeface="Arial" panose="020B0604020202020204" pitchFamily="34" charset="0"/>
                          <a:cs typeface="Arial" panose="020B0604020202020204" pitchFamily="34" charset="0"/>
                        </a:rPr>
                        <a:t>MACÉ</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rtl="0" fontAlgn="ctr"/>
                      <a:r>
                        <a:rPr lang="fr-FR" sz="1400" b="0">
                          <a:effectLst/>
                          <a:latin typeface="Arial" panose="020B0604020202020204" pitchFamily="34" charset="0"/>
                          <a:cs typeface="Arial" panose="020B0604020202020204" pitchFamily="34" charset="0"/>
                        </a:rPr>
                        <a:t>Eric</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1400" b="0" i="0" u="none" strike="noStrike" kern="1200" dirty="0">
                          <a:solidFill>
                            <a:schemeClr val="tx1"/>
                          </a:solidFill>
                          <a:effectLst/>
                          <a:latin typeface="Arial" panose="020B0604020202020204" pitchFamily="34" charset="0"/>
                          <a:ea typeface="+mn-ea"/>
                          <a:cs typeface="Arial" panose="020B0604020202020204" pitchFamily="34" charset="0"/>
                        </a:rPr>
                        <a:t>Vice-Président en charge des transitions environnementales et sociétales, Université de Bordeaux</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15254851"/>
                  </a:ext>
                </a:extLst>
              </a:tr>
              <a:tr h="162907">
                <a:tc>
                  <a:txBody>
                    <a:bodyPr/>
                    <a:lstStyle/>
                    <a:p>
                      <a:pPr rtl="0" fontAlgn="ctr"/>
                      <a:r>
                        <a:rPr lang="fr-FR" sz="1400" b="0" dirty="0">
                          <a:effectLst/>
                          <a:latin typeface="Arial" panose="020B0604020202020204" pitchFamily="34" charset="0"/>
                          <a:cs typeface="Arial" panose="020B0604020202020204" pitchFamily="34" charset="0"/>
                        </a:rPr>
                        <a:t>BAIN </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accent6">
                        <a:lumMod val="20000"/>
                        <a:lumOff val="80000"/>
                      </a:schemeClr>
                    </a:solidFill>
                  </a:tcPr>
                </a:tc>
                <a:tc>
                  <a:txBody>
                    <a:bodyPr/>
                    <a:lstStyle/>
                    <a:p>
                      <a:pPr rtl="0" fontAlgn="ctr"/>
                      <a:r>
                        <a:rPr lang="fr-FR" sz="1400" b="0">
                          <a:effectLst/>
                          <a:latin typeface="Arial" panose="020B0604020202020204" pitchFamily="34" charset="0"/>
                          <a:cs typeface="Arial" panose="020B0604020202020204" pitchFamily="34" charset="0"/>
                        </a:rPr>
                        <a:t>Pascal </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accent6">
                        <a:lumMod val="20000"/>
                        <a:lumOff val="80000"/>
                      </a:schemeClr>
                    </a:solidFill>
                  </a:tcPr>
                </a:tc>
                <a:tc>
                  <a:txBody>
                    <a:bodyPr/>
                    <a:lstStyle/>
                    <a:p>
                      <a:pPr rtl="0" fontAlgn="ctr"/>
                      <a:r>
                        <a:rPr lang="fr-FR" sz="1400" b="0" i="0" u="none" strike="noStrike" kern="1200" dirty="0">
                          <a:solidFill>
                            <a:schemeClr val="tx1"/>
                          </a:solidFill>
                          <a:effectLst/>
                          <a:latin typeface="Arial" panose="020B0604020202020204" pitchFamily="34" charset="0"/>
                          <a:ea typeface="+mn-ea"/>
                          <a:cs typeface="Arial" panose="020B0604020202020204" pitchFamily="34" charset="0"/>
                        </a:rPr>
                        <a:t>Responsable scientifique des domaines énergie, transport, mobilité, construction, ville, </a:t>
                      </a:r>
                      <a:r>
                        <a:rPr lang="fr-FR" sz="1400" b="0" dirty="0">
                          <a:effectLst/>
                          <a:latin typeface="Arial" panose="020B0604020202020204" pitchFamily="34" charset="0"/>
                          <a:cs typeface="Arial" panose="020B0604020202020204" pitchFamily="34" charset="0"/>
                        </a:rPr>
                        <a:t>ANR </a:t>
                      </a:r>
                      <a:r>
                        <a:rPr lang="fr-FR" sz="1400" b="1" dirty="0">
                          <a:effectLst/>
                          <a:latin typeface="Arial" panose="020B0604020202020204" pitchFamily="34" charset="0"/>
                          <a:cs typeface="Arial" panose="020B0604020202020204" pitchFamily="34" charset="0"/>
                        </a:rPr>
                        <a:t>– en tant qu’observateur</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9546727"/>
                  </a:ext>
                </a:extLst>
              </a:tr>
              <a:tr h="162907">
                <a:tc>
                  <a:txBody>
                    <a:bodyPr/>
                    <a:lstStyle/>
                    <a:p>
                      <a:pPr rtl="0" fontAlgn="ctr"/>
                      <a:r>
                        <a:rPr lang="fr-FR" sz="1400" b="0" dirty="0">
                          <a:solidFill>
                            <a:srgbClr val="363636"/>
                          </a:solidFill>
                          <a:effectLst/>
                          <a:latin typeface="Arial" panose="020B0604020202020204" pitchFamily="34" charset="0"/>
                          <a:cs typeface="Arial" panose="020B0604020202020204" pitchFamily="34" charset="0"/>
                        </a:rPr>
                        <a:t>SADOUX</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rtl="0" fontAlgn="ctr"/>
                      <a:r>
                        <a:rPr lang="fr-FR" sz="1400" b="0" dirty="0">
                          <a:effectLst/>
                          <a:latin typeface="Arial" panose="020B0604020202020204" pitchFamily="34" charset="0"/>
                          <a:cs typeface="Arial" panose="020B0604020202020204" pitchFamily="34" charset="0"/>
                        </a:rPr>
                        <a:t>Stéphane</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tc>
                  <a:txBody>
                    <a:bodyPr/>
                    <a:lstStyle/>
                    <a:p>
                      <a:pPr rtl="0" fontAlgn="ctr"/>
                      <a:r>
                        <a:rPr lang="fr-FR" sz="1400" b="0" dirty="0">
                          <a:effectLst/>
                          <a:latin typeface="Arial" panose="020B0604020202020204" pitchFamily="34" charset="0"/>
                          <a:cs typeface="Arial" panose="020B0604020202020204" pitchFamily="34" charset="0"/>
                        </a:rPr>
                        <a:t>École Nationale Supérieure d’Architecture de Grenoble-UGA</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48607351"/>
                  </a:ext>
                </a:extLst>
              </a:tr>
              <a:tr h="162907">
                <a:tc>
                  <a:txBody>
                    <a:bodyPr/>
                    <a:lstStyle/>
                    <a:p>
                      <a:pPr rtl="0" fontAlgn="ctr"/>
                      <a:r>
                        <a:rPr lang="fr-FR" sz="1400" b="0" dirty="0">
                          <a:effectLst/>
                          <a:latin typeface="Arial" panose="020B0604020202020204" pitchFamily="34" charset="0"/>
                          <a:cs typeface="Arial" panose="020B0604020202020204" pitchFamily="34" charset="0"/>
                        </a:rPr>
                        <a:t>BERNARD</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accent6">
                        <a:lumMod val="20000"/>
                        <a:lumOff val="80000"/>
                      </a:schemeClr>
                    </a:solidFill>
                  </a:tcPr>
                </a:tc>
                <a:tc>
                  <a:txBody>
                    <a:bodyPr/>
                    <a:lstStyle/>
                    <a:p>
                      <a:pPr rtl="0" fontAlgn="ctr"/>
                      <a:r>
                        <a:rPr lang="fr-FR" sz="1400" b="0" dirty="0">
                          <a:effectLst/>
                          <a:latin typeface="Arial" panose="020B0604020202020204" pitchFamily="34" charset="0"/>
                          <a:cs typeface="Arial" panose="020B0604020202020204" pitchFamily="34" charset="0"/>
                        </a:rPr>
                        <a:t>Mareva</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accent6">
                        <a:lumMod val="20000"/>
                        <a:lumOff val="80000"/>
                      </a:schemeClr>
                    </a:solidFill>
                  </a:tcPr>
                </a:tc>
                <a:tc>
                  <a:txBody>
                    <a:bodyPr/>
                    <a:lstStyle/>
                    <a:p>
                      <a:pPr rtl="0" fontAlgn="ctr"/>
                      <a:r>
                        <a:rPr lang="fr-FR" sz="1400" b="0" i="0" u="none" strike="noStrike" kern="1200" dirty="0">
                          <a:solidFill>
                            <a:schemeClr val="tx1"/>
                          </a:solidFill>
                          <a:effectLst/>
                          <a:latin typeface="Arial" panose="020B0604020202020204" pitchFamily="34" charset="0"/>
                          <a:ea typeface="+mn-ea"/>
                          <a:cs typeface="Arial" panose="020B0604020202020204" pitchFamily="34" charset="0"/>
                        </a:rPr>
                        <a:t>Directrice du Programme Ville et innovation territoriale, </a:t>
                      </a:r>
                      <a:r>
                        <a:rPr lang="fr-FR" sz="1400" b="0" dirty="0">
                          <a:effectLst/>
                          <a:latin typeface="Arial" panose="020B0604020202020204" pitchFamily="34" charset="0"/>
                          <a:cs typeface="Arial" panose="020B0604020202020204" pitchFamily="34" charset="0"/>
                        </a:rPr>
                        <a:t>SGPI </a:t>
                      </a:r>
                      <a:r>
                        <a:rPr lang="fr-FR" sz="1400" b="1" dirty="0">
                          <a:effectLst/>
                          <a:latin typeface="Arial" panose="020B0604020202020204" pitchFamily="34" charset="0"/>
                          <a:cs typeface="Arial" panose="020B0604020202020204" pitchFamily="34" charset="0"/>
                        </a:rPr>
                        <a:t>– en tant qu’observatrice</a:t>
                      </a:r>
                    </a:p>
                  </a:txBody>
                  <a:tcPr marL="28575" marR="28575" marT="19050" marB="1905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52573290"/>
                  </a:ext>
                </a:extLst>
              </a:tr>
            </a:tbl>
          </a:graphicData>
        </a:graphic>
      </p:graphicFrame>
    </p:spTree>
    <p:extLst>
      <p:ext uri="{BB962C8B-B14F-4D97-AF65-F5344CB8AC3E}">
        <p14:creationId xmlns:p14="http://schemas.microsoft.com/office/powerpoint/2010/main" val="4045873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BCA1E7-221B-552B-8FC8-05B31400122E}"/>
              </a:ext>
            </a:extLst>
          </p:cNvPr>
          <p:cNvSpPr>
            <a:spLocks noGrp="1"/>
          </p:cNvSpPr>
          <p:nvPr>
            <p:ph type="title"/>
          </p:nvPr>
        </p:nvSpPr>
        <p:spPr/>
        <p:txBody>
          <a:bodyPr>
            <a:normAutofit fontScale="90000"/>
          </a:bodyPr>
          <a:lstStyle/>
          <a:p>
            <a:r>
              <a:rPr lang="fr-FR" dirty="0"/>
              <a:t>Solutions pour une Ville Durable et Bâtiment Innovant</a:t>
            </a:r>
            <a:br>
              <a:rPr lang="fr-FR" dirty="0"/>
            </a:br>
            <a:r>
              <a:rPr lang="fr-FR" b="0" dirty="0"/>
              <a:t>Stratégie Nationale d’Accélération (SNA VDBI)</a:t>
            </a:r>
            <a:endParaRPr lang="fr-FR" dirty="0"/>
          </a:p>
        </p:txBody>
      </p:sp>
      <p:sp>
        <p:nvSpPr>
          <p:cNvPr id="3" name="Espace réservé du contenu 2">
            <a:extLst>
              <a:ext uri="{FF2B5EF4-FFF2-40B4-BE49-F238E27FC236}">
                <a16:creationId xmlns:a16="http://schemas.microsoft.com/office/drawing/2014/main" id="{9FB63695-BFFB-BE2F-2C81-C945342BE117}"/>
              </a:ext>
            </a:extLst>
          </p:cNvPr>
          <p:cNvSpPr>
            <a:spLocks noGrp="1"/>
          </p:cNvSpPr>
          <p:nvPr>
            <p:ph idx="1"/>
          </p:nvPr>
        </p:nvSpPr>
        <p:spPr/>
        <p:txBody>
          <a:bodyPr anchor="ctr">
            <a:normAutofit fontScale="62500" lnSpcReduction="20000"/>
          </a:bodyPr>
          <a:lstStyle/>
          <a:p>
            <a:pPr>
              <a:lnSpc>
                <a:spcPct val="120000"/>
              </a:lnSpc>
            </a:pPr>
            <a:r>
              <a:rPr lang="fr-FR" dirty="0"/>
              <a:t>17 mai 2021 le premier ministre définit les grandes lignes d’une stratégie nationale pour relancer la construction durable de logements dans les territoires s’inscrivant dans la démarche « Habiter la France de demain »</a:t>
            </a:r>
          </a:p>
          <a:p>
            <a:pPr>
              <a:lnSpc>
                <a:spcPct val="120000"/>
              </a:lnSpc>
            </a:pPr>
            <a:r>
              <a:rPr lang="fr-FR" dirty="0"/>
              <a:t>La démarche « Habiter la France de demain » vise à amplifier et accompagner les projets vertueux et valoriser de nouvelles solutions en réponse aux défis de la ville et des territoires de demain autour de 4 thèmes : </a:t>
            </a:r>
          </a:p>
          <a:p>
            <a:pPr lvl="1">
              <a:lnSpc>
                <a:spcPct val="120000"/>
              </a:lnSpc>
            </a:pPr>
            <a:r>
              <a:rPr lang="fr-FR" dirty="0"/>
              <a:t>sobriété</a:t>
            </a:r>
          </a:p>
          <a:p>
            <a:pPr lvl="1">
              <a:lnSpc>
                <a:spcPct val="120000"/>
              </a:lnSpc>
            </a:pPr>
            <a:r>
              <a:rPr lang="fr-FR" dirty="0"/>
              <a:t>résilience </a:t>
            </a:r>
          </a:p>
          <a:p>
            <a:pPr lvl="1">
              <a:lnSpc>
                <a:spcPct val="120000"/>
              </a:lnSpc>
            </a:pPr>
            <a:r>
              <a:rPr lang="fr-FR" dirty="0"/>
              <a:t>inclusion</a:t>
            </a:r>
          </a:p>
          <a:p>
            <a:pPr lvl="1">
              <a:lnSpc>
                <a:spcPct val="120000"/>
              </a:lnSpc>
            </a:pPr>
            <a:r>
              <a:rPr lang="fr-FR" dirty="0"/>
              <a:t>production </a:t>
            </a:r>
          </a:p>
          <a:p>
            <a:pPr>
              <a:lnSpc>
                <a:spcPct val="120000"/>
              </a:lnSpc>
            </a:pPr>
            <a:r>
              <a:rPr lang="fr-FR" dirty="0"/>
              <a:t>Cette transformation structurelle prend appui sur la loi Climat-Résilience (24 août 2021) qui entend renforcer le positionnement de la France sur la trajectoire de la lutte contre le changement climatique</a:t>
            </a:r>
          </a:p>
        </p:txBody>
      </p:sp>
      <p:sp>
        <p:nvSpPr>
          <p:cNvPr id="4" name="Espace réservé du numéro de diapositive 3">
            <a:extLst>
              <a:ext uri="{FF2B5EF4-FFF2-40B4-BE49-F238E27FC236}">
                <a16:creationId xmlns:a16="http://schemas.microsoft.com/office/drawing/2014/main" id="{42ABA62C-BF5D-3931-AC6B-5874492C24C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2B83B0-3461-4B46-936F-6684E93904E2}" type="slidenum">
              <a:rPr kumimoji="0" lang="fr-FR" sz="1200" b="0" i="0" u="none" strike="noStrike" kern="1200" cap="none" spc="0" normalizeH="0" baseline="0" noProof="0" smtClean="0">
                <a:ln>
                  <a:noFill/>
                </a:ln>
                <a:solidFill>
                  <a:prstClr val="white"/>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white"/>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3418838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4D2B82-EE7D-B56D-B0DE-82CEEEC79EDD}"/>
              </a:ext>
            </a:extLst>
          </p:cNvPr>
          <p:cNvSpPr>
            <a:spLocks noGrp="1"/>
          </p:cNvSpPr>
          <p:nvPr>
            <p:ph type="ctrTitle"/>
          </p:nvPr>
        </p:nvSpPr>
        <p:spPr>
          <a:xfrm>
            <a:off x="2339789" y="3917011"/>
            <a:ext cx="7566212" cy="841903"/>
          </a:xfrm>
        </p:spPr>
        <p:txBody>
          <a:bodyPr>
            <a:normAutofit fontScale="90000"/>
          </a:bodyPr>
          <a:lstStyle/>
          <a:p>
            <a:r>
              <a:rPr lang="fr-FR" sz="2400" b="0" dirty="0"/>
              <a:t>SNA VDBI – PEPR</a:t>
            </a:r>
            <a:br>
              <a:rPr lang="fr-FR" sz="2800" dirty="0"/>
            </a:br>
            <a:r>
              <a:rPr lang="fr-FR" sz="2800" dirty="0"/>
              <a:t>Ville Durable et Bâtiment Innovant</a:t>
            </a:r>
            <a:br>
              <a:rPr lang="fr-FR" sz="2800" dirty="0"/>
            </a:br>
            <a:br>
              <a:rPr lang="fr-FR" sz="2800" dirty="0"/>
            </a:br>
            <a:r>
              <a:rPr lang="fr-FR" sz="2800" b="0" dirty="0"/>
              <a:t>Synthèse : rôle des CO et Gouvernance-animation du PEPR</a:t>
            </a:r>
            <a:endParaRPr lang="fr-FR" dirty="0"/>
          </a:p>
        </p:txBody>
      </p:sp>
      <p:sp>
        <p:nvSpPr>
          <p:cNvPr id="3" name="Sous-titre 2">
            <a:extLst>
              <a:ext uri="{FF2B5EF4-FFF2-40B4-BE49-F238E27FC236}">
                <a16:creationId xmlns:a16="http://schemas.microsoft.com/office/drawing/2014/main" id="{F3AF01A7-F8EA-01E3-307B-4BAB803AB376}"/>
              </a:ext>
            </a:extLst>
          </p:cNvPr>
          <p:cNvSpPr txBox="1">
            <a:spLocks/>
          </p:cNvSpPr>
          <p:nvPr/>
        </p:nvSpPr>
        <p:spPr>
          <a:xfrm>
            <a:off x="7121562" y="5303949"/>
            <a:ext cx="2784438" cy="791378"/>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2400"/>
              </a:spcBef>
              <a:buFont typeface="Police système Courant"/>
              <a:buNone/>
              <a:defRPr sz="24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1pPr>
            <a:lvl2pPr marL="457200" indent="0" algn="ctr" defTabSz="914400" rtl="0" eaLnBrk="1" latinLnBrk="0" hangingPunct="1">
              <a:lnSpc>
                <a:spcPct val="100000"/>
              </a:lnSpc>
              <a:spcBef>
                <a:spcPts val="1200"/>
              </a:spcBef>
              <a:buFont typeface="Wingdings" pitchFamily="2" charset="2"/>
              <a:buNone/>
              <a:defRPr sz="20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2pPr>
            <a:lvl3pPr marL="914400" indent="0" algn="ctr" defTabSz="914400" rtl="0" eaLnBrk="1" latinLnBrk="0" hangingPunct="1">
              <a:lnSpc>
                <a:spcPct val="100000"/>
              </a:lnSpc>
              <a:spcBef>
                <a:spcPts val="600"/>
              </a:spcBef>
              <a:buFont typeface="Courier New" panose="02070309020205020404" pitchFamily="49" charset="0"/>
              <a:buNone/>
              <a:defRPr sz="18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spcBef>
                <a:spcPts val="0"/>
              </a:spcBef>
            </a:pPr>
            <a:r>
              <a:rPr lang="en-US" sz="1400" dirty="0">
                <a:ea typeface="Tahoma"/>
                <a:sym typeface="Tahoma"/>
              </a:rPr>
              <a:t>D. </a:t>
            </a:r>
            <a:r>
              <a:rPr lang="en-US" sz="1400" dirty="0" err="1">
                <a:ea typeface="Tahoma"/>
                <a:sym typeface="Tahoma"/>
              </a:rPr>
              <a:t>Mignot</a:t>
            </a:r>
            <a:r>
              <a:rPr lang="en-US" sz="1400" dirty="0">
                <a:ea typeface="Tahoma"/>
                <a:sym typeface="Tahoma"/>
              </a:rPr>
              <a:t> – UGE</a:t>
            </a:r>
          </a:p>
          <a:p>
            <a:pPr lvl="0" algn="l">
              <a:spcBef>
                <a:spcPts val="0"/>
              </a:spcBef>
            </a:pPr>
            <a:r>
              <a:rPr lang="en-US" sz="1400" dirty="0">
                <a:ea typeface="Tahoma"/>
                <a:sym typeface="Tahoma"/>
              </a:rPr>
              <a:t>G. </a:t>
            </a:r>
            <a:r>
              <a:rPr lang="en-US" sz="1400" dirty="0" err="1">
                <a:ea typeface="Tahoma"/>
                <a:sym typeface="Tahoma"/>
              </a:rPr>
              <a:t>Gesquière</a:t>
            </a:r>
            <a:r>
              <a:rPr lang="en-US" sz="1400" dirty="0">
                <a:ea typeface="Tahoma"/>
                <a:sym typeface="Tahoma"/>
              </a:rPr>
              <a:t>, J.Y. Toussaint  – CNRS</a:t>
            </a:r>
            <a:endParaRPr lang="en-US" sz="1400" dirty="0"/>
          </a:p>
        </p:txBody>
      </p:sp>
    </p:spTree>
    <p:extLst>
      <p:ext uri="{BB962C8B-B14F-4D97-AF65-F5344CB8AC3E}">
        <p14:creationId xmlns:p14="http://schemas.microsoft.com/office/powerpoint/2010/main" val="1533572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4EB4B7D-3D39-B18A-8503-C3C31E18D4CF}"/>
              </a:ext>
            </a:extLst>
          </p:cNvPr>
          <p:cNvSpPr>
            <a:spLocks noGrp="1"/>
          </p:cNvSpPr>
          <p:nvPr>
            <p:ph type="sldNum" sz="quarter" idx="12"/>
          </p:nvPr>
        </p:nvSpPr>
        <p:spPr/>
        <p:txBody>
          <a:bodyPr/>
          <a:lstStyle/>
          <a:p>
            <a:fld id="{672B83B0-3461-4B46-936F-6684E93904E2}" type="slidenum">
              <a:rPr lang="fr-FR" smtClean="0"/>
              <a:t>21</a:t>
            </a:fld>
            <a:endParaRPr lang="fr-FR"/>
          </a:p>
        </p:txBody>
      </p:sp>
      <p:pic>
        <p:nvPicPr>
          <p:cNvPr id="3" name="Image 2">
            <a:extLst>
              <a:ext uri="{FF2B5EF4-FFF2-40B4-BE49-F238E27FC236}">
                <a16:creationId xmlns:a16="http://schemas.microsoft.com/office/drawing/2014/main" id="{125041E8-9ABE-B3A9-119C-A50420117CB2}"/>
              </a:ext>
            </a:extLst>
          </p:cNvPr>
          <p:cNvPicPr>
            <a:picLocks noChangeAspect="1"/>
          </p:cNvPicPr>
          <p:nvPr/>
        </p:nvPicPr>
        <p:blipFill>
          <a:blip r:embed="rId3"/>
          <a:stretch>
            <a:fillRect/>
          </a:stretch>
        </p:blipFill>
        <p:spPr>
          <a:xfrm>
            <a:off x="509459" y="46892"/>
            <a:ext cx="8887081" cy="6107723"/>
          </a:xfrm>
          <a:prstGeom prst="rect">
            <a:avLst/>
          </a:prstGeom>
        </p:spPr>
      </p:pic>
    </p:spTree>
    <p:extLst>
      <p:ext uri="{BB962C8B-B14F-4D97-AF65-F5344CB8AC3E}">
        <p14:creationId xmlns:p14="http://schemas.microsoft.com/office/powerpoint/2010/main" val="1208015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D15AC6B-C26F-A820-003F-2F12C4FCE881}"/>
              </a:ext>
            </a:extLst>
          </p:cNvPr>
          <p:cNvSpPr>
            <a:spLocks noGrp="1"/>
          </p:cNvSpPr>
          <p:nvPr>
            <p:ph type="sldNum" sz="quarter" idx="12"/>
          </p:nvPr>
        </p:nvSpPr>
        <p:spPr/>
        <p:txBody>
          <a:bodyPr/>
          <a:lstStyle/>
          <a:p>
            <a:fld id="{672B83B0-3461-4B46-936F-6684E93904E2}" type="slidenum">
              <a:rPr lang="fr-FR" smtClean="0"/>
              <a:t>22</a:t>
            </a:fld>
            <a:endParaRPr lang="fr-FR"/>
          </a:p>
        </p:txBody>
      </p:sp>
      <p:sp>
        <p:nvSpPr>
          <p:cNvPr id="64" name="Arc plein 63">
            <a:extLst>
              <a:ext uri="{FF2B5EF4-FFF2-40B4-BE49-F238E27FC236}">
                <a16:creationId xmlns:a16="http://schemas.microsoft.com/office/drawing/2014/main" id="{1E0AA51C-4750-3688-42E3-177ADA7FC502}"/>
              </a:ext>
            </a:extLst>
          </p:cNvPr>
          <p:cNvSpPr/>
          <p:nvPr/>
        </p:nvSpPr>
        <p:spPr>
          <a:xfrm rot="10800000">
            <a:off x="1057226" y="-714515"/>
            <a:ext cx="7560000" cy="7560000"/>
          </a:xfrm>
          <a:prstGeom prst="blockArc">
            <a:avLst>
              <a:gd name="adj1" fmla="val 13569978"/>
              <a:gd name="adj2" fmla="val 19548826"/>
              <a:gd name="adj3" fmla="val 9496"/>
            </a:avLst>
          </a:prstGeom>
          <a:solidFill>
            <a:schemeClr val="accent4">
              <a:lumMod val="75000"/>
            </a:schemeClr>
          </a:solid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65" name="Image 64">
            <a:extLst>
              <a:ext uri="{FF2B5EF4-FFF2-40B4-BE49-F238E27FC236}">
                <a16:creationId xmlns:a16="http://schemas.microsoft.com/office/drawing/2014/main" id="{40026C7E-1B58-4904-D46C-0842607803BF}"/>
              </a:ext>
            </a:extLst>
          </p:cNvPr>
          <p:cNvPicPr>
            <a:picLocks noChangeAspect="1"/>
          </p:cNvPicPr>
          <p:nvPr/>
        </p:nvPicPr>
        <p:blipFill>
          <a:blip r:embed="rId3"/>
          <a:stretch>
            <a:fillRect/>
          </a:stretch>
        </p:blipFill>
        <p:spPr>
          <a:xfrm rot="2504917">
            <a:off x="7229094" y="4987452"/>
            <a:ext cx="850439" cy="323743"/>
          </a:xfrm>
          <a:prstGeom prst="rect">
            <a:avLst/>
          </a:prstGeom>
        </p:spPr>
      </p:pic>
      <p:sp>
        <p:nvSpPr>
          <p:cNvPr id="66" name="Arc plein 65">
            <a:extLst>
              <a:ext uri="{FF2B5EF4-FFF2-40B4-BE49-F238E27FC236}">
                <a16:creationId xmlns:a16="http://schemas.microsoft.com/office/drawing/2014/main" id="{34E6D4A8-6C72-693D-0F42-FA58876954BE}"/>
              </a:ext>
            </a:extLst>
          </p:cNvPr>
          <p:cNvSpPr>
            <a:spLocks noChangeAspect="1"/>
          </p:cNvSpPr>
          <p:nvPr/>
        </p:nvSpPr>
        <p:spPr>
          <a:xfrm rot="8811131">
            <a:off x="1241342" y="-530400"/>
            <a:ext cx="7200000" cy="7200000"/>
          </a:xfrm>
          <a:prstGeom prst="blockArc">
            <a:avLst>
              <a:gd name="adj1" fmla="val 17630901"/>
              <a:gd name="adj2" fmla="val 19491504"/>
              <a:gd name="adj3" fmla="val 6088"/>
            </a:avLst>
          </a:prstGeom>
          <a:solidFill>
            <a:srgbClr val="92D050"/>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7" name="ZoneTexte 66">
            <a:extLst>
              <a:ext uri="{FF2B5EF4-FFF2-40B4-BE49-F238E27FC236}">
                <a16:creationId xmlns:a16="http://schemas.microsoft.com/office/drawing/2014/main" id="{8BFF738F-743A-BA3B-71C7-678FB23987BF}"/>
              </a:ext>
            </a:extLst>
          </p:cNvPr>
          <p:cNvSpPr txBox="1">
            <a:spLocks noChangeAspect="1"/>
          </p:cNvSpPr>
          <p:nvPr/>
        </p:nvSpPr>
        <p:spPr>
          <a:xfrm rot="312544">
            <a:off x="1526156" y="-239033"/>
            <a:ext cx="6620400" cy="6620400"/>
          </a:xfrm>
          <a:prstGeom prst="rect">
            <a:avLst/>
          </a:prstGeom>
          <a:noFill/>
        </p:spPr>
        <p:txBody>
          <a:bodyPr wrap="none" rtlCol="0">
            <a:prstTxWarp prst="textArchDown">
              <a:avLst/>
            </a:prstTxWarp>
            <a:spAutoFit/>
          </a:bodyPr>
          <a:lstStyle/>
          <a:p>
            <a:pPr algn="ctr"/>
            <a:r>
              <a:rPr lang="fr-FR" sz="1200" b="1" dirty="0">
                <a:solidFill>
                  <a:schemeClr val="tx1">
                    <a:lumMod val="65000"/>
                    <a:lumOff val="35000"/>
                  </a:schemeClr>
                </a:solidFill>
                <a:latin typeface="Arial" panose="020B0604020202020204" pitchFamily="34" charset="0"/>
                <a:cs typeface="Arial" panose="020B0604020202020204" pitchFamily="34" charset="0"/>
              </a:rPr>
              <a:t>Collège </a:t>
            </a:r>
            <a:br>
              <a:rPr lang="fr-FR" sz="1200" b="1" dirty="0">
                <a:solidFill>
                  <a:schemeClr val="tx1">
                    <a:lumMod val="65000"/>
                    <a:lumOff val="35000"/>
                  </a:schemeClr>
                </a:solidFill>
                <a:latin typeface="Arial" panose="020B0604020202020204" pitchFamily="34" charset="0"/>
                <a:cs typeface="Arial" panose="020B0604020202020204" pitchFamily="34" charset="0"/>
              </a:rPr>
            </a:br>
            <a:r>
              <a:rPr lang="fr-FR" sz="1200" b="1" dirty="0">
                <a:solidFill>
                  <a:schemeClr val="tx1">
                    <a:lumMod val="65000"/>
                    <a:lumOff val="35000"/>
                  </a:schemeClr>
                </a:solidFill>
                <a:latin typeface="Arial" panose="020B0604020202020204" pitchFamily="34" charset="0"/>
                <a:cs typeface="Arial" panose="020B0604020202020204" pitchFamily="34" charset="0"/>
              </a:rPr>
              <a:t>scientifique - CS</a:t>
            </a:r>
          </a:p>
        </p:txBody>
      </p:sp>
      <p:sp>
        <p:nvSpPr>
          <p:cNvPr id="68" name="Arc plein 67">
            <a:extLst>
              <a:ext uri="{FF2B5EF4-FFF2-40B4-BE49-F238E27FC236}">
                <a16:creationId xmlns:a16="http://schemas.microsoft.com/office/drawing/2014/main" id="{990E4A48-2A9A-23B5-0BF9-2232FE55686C}"/>
              </a:ext>
            </a:extLst>
          </p:cNvPr>
          <p:cNvSpPr>
            <a:spLocks noChangeAspect="1"/>
          </p:cNvSpPr>
          <p:nvPr/>
        </p:nvSpPr>
        <p:spPr>
          <a:xfrm rot="6825380">
            <a:off x="1237220" y="-534522"/>
            <a:ext cx="7200000" cy="7200000"/>
          </a:xfrm>
          <a:prstGeom prst="blockArc">
            <a:avLst>
              <a:gd name="adj1" fmla="val 17630901"/>
              <a:gd name="adj2" fmla="val 19491504"/>
              <a:gd name="adj3" fmla="val 6088"/>
            </a:avLst>
          </a:prstGeom>
          <a:solidFill>
            <a:srgbClr val="FFC000"/>
          </a:solidFill>
          <a:ln w="254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9" name="ZoneTexte 68">
            <a:extLst>
              <a:ext uri="{FF2B5EF4-FFF2-40B4-BE49-F238E27FC236}">
                <a16:creationId xmlns:a16="http://schemas.microsoft.com/office/drawing/2014/main" id="{BDAD8E97-3A27-5274-FBD1-6F3147C727C8}"/>
              </a:ext>
            </a:extLst>
          </p:cNvPr>
          <p:cNvSpPr txBox="1">
            <a:spLocks noChangeAspect="1"/>
          </p:cNvSpPr>
          <p:nvPr/>
        </p:nvSpPr>
        <p:spPr>
          <a:xfrm rot="19943617">
            <a:off x="1527135" y="-247273"/>
            <a:ext cx="6624000" cy="6624000"/>
          </a:xfrm>
          <a:prstGeom prst="rect">
            <a:avLst/>
          </a:prstGeom>
          <a:noFill/>
        </p:spPr>
        <p:txBody>
          <a:bodyPr wrap="none" rtlCol="0">
            <a:prstTxWarp prst="textArchDown">
              <a:avLst/>
            </a:prstTxWarp>
            <a:spAutoFit/>
          </a:bodyPr>
          <a:lstStyle/>
          <a:p>
            <a:pPr algn="ctr"/>
            <a:r>
              <a:rPr lang="fr-FR" sz="1200" b="1" dirty="0">
                <a:solidFill>
                  <a:schemeClr val="tx1">
                    <a:lumMod val="65000"/>
                    <a:lumOff val="35000"/>
                  </a:schemeClr>
                </a:solidFill>
                <a:latin typeface="Arial" panose="020B0604020202020204" pitchFamily="34" charset="0"/>
                <a:cs typeface="Arial" panose="020B0604020202020204" pitchFamily="34" charset="0"/>
              </a:rPr>
              <a:t>Collège Stratégie </a:t>
            </a:r>
            <a:br>
              <a:rPr lang="fr-FR" sz="1200" b="1" dirty="0">
                <a:solidFill>
                  <a:schemeClr val="tx1">
                    <a:lumMod val="65000"/>
                    <a:lumOff val="35000"/>
                  </a:schemeClr>
                </a:solidFill>
                <a:latin typeface="Arial" panose="020B0604020202020204" pitchFamily="34" charset="0"/>
                <a:cs typeface="Arial" panose="020B0604020202020204" pitchFamily="34" charset="0"/>
              </a:rPr>
            </a:br>
            <a:r>
              <a:rPr lang="fr-FR" sz="1200" b="1" dirty="0">
                <a:solidFill>
                  <a:schemeClr val="tx1">
                    <a:lumMod val="65000"/>
                    <a:lumOff val="35000"/>
                  </a:schemeClr>
                </a:solidFill>
                <a:latin typeface="Arial" panose="020B0604020202020204" pitchFamily="34" charset="0"/>
                <a:cs typeface="Arial" panose="020B0604020202020204" pitchFamily="34" charset="0"/>
              </a:rPr>
              <a:t>Institutionnelle - CSI</a:t>
            </a:r>
          </a:p>
        </p:txBody>
      </p:sp>
      <p:sp>
        <p:nvSpPr>
          <p:cNvPr id="70" name="Arc plein 69">
            <a:extLst>
              <a:ext uri="{FF2B5EF4-FFF2-40B4-BE49-F238E27FC236}">
                <a16:creationId xmlns:a16="http://schemas.microsoft.com/office/drawing/2014/main" id="{D9C538DA-2A25-D72F-0077-FB4F831195DE}"/>
              </a:ext>
            </a:extLst>
          </p:cNvPr>
          <p:cNvSpPr>
            <a:spLocks noChangeAspect="1"/>
          </p:cNvSpPr>
          <p:nvPr/>
        </p:nvSpPr>
        <p:spPr>
          <a:xfrm rot="10800000">
            <a:off x="1237226" y="-534516"/>
            <a:ext cx="7200000" cy="7200000"/>
          </a:xfrm>
          <a:prstGeom prst="blockArc">
            <a:avLst>
              <a:gd name="adj1" fmla="val 17630901"/>
              <a:gd name="adj2" fmla="val 19449950"/>
              <a:gd name="adj3" fmla="val 5849"/>
            </a:avLst>
          </a:prstGeom>
          <a:solidFill>
            <a:srgbClr val="00B0F0"/>
          </a:solidFill>
          <a:ln w="254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1" name="ZoneTexte 70">
            <a:extLst>
              <a:ext uri="{FF2B5EF4-FFF2-40B4-BE49-F238E27FC236}">
                <a16:creationId xmlns:a16="http://schemas.microsoft.com/office/drawing/2014/main" id="{0B7853B4-87B8-4A13-901E-6D327A687D04}"/>
              </a:ext>
            </a:extLst>
          </p:cNvPr>
          <p:cNvSpPr txBox="1">
            <a:spLocks noChangeAspect="1"/>
          </p:cNvSpPr>
          <p:nvPr/>
        </p:nvSpPr>
        <p:spPr>
          <a:xfrm rot="2350284">
            <a:off x="1535540" y="-239033"/>
            <a:ext cx="6620400" cy="6620400"/>
          </a:xfrm>
          <a:prstGeom prst="rect">
            <a:avLst/>
          </a:prstGeom>
          <a:noFill/>
        </p:spPr>
        <p:txBody>
          <a:bodyPr wrap="none" rtlCol="0">
            <a:prstTxWarp prst="textArchDown">
              <a:avLst/>
            </a:prstTxWarp>
            <a:spAutoFit/>
          </a:bodyPr>
          <a:lstStyle/>
          <a:p>
            <a:pPr algn="ctr"/>
            <a:r>
              <a:rPr lang="fr-FR" sz="1200" b="1" dirty="0">
                <a:solidFill>
                  <a:schemeClr val="tx1">
                    <a:lumMod val="65000"/>
                    <a:lumOff val="35000"/>
                  </a:schemeClr>
                </a:solidFill>
                <a:latin typeface="Arial" panose="020B0604020202020204" pitchFamily="34" charset="0"/>
                <a:cs typeface="Arial" panose="020B0604020202020204" pitchFamily="34" charset="0"/>
              </a:rPr>
              <a:t>Collège des </a:t>
            </a:r>
            <a:br>
              <a:rPr lang="fr-FR" sz="1200" b="1" dirty="0">
                <a:solidFill>
                  <a:schemeClr val="tx1">
                    <a:lumMod val="65000"/>
                    <a:lumOff val="35000"/>
                  </a:schemeClr>
                </a:solidFill>
                <a:latin typeface="Arial" panose="020B0604020202020204" pitchFamily="34" charset="0"/>
                <a:cs typeface="Arial" panose="020B0604020202020204" pitchFamily="34" charset="0"/>
              </a:rPr>
            </a:br>
            <a:r>
              <a:rPr lang="fr-FR" sz="1200" b="1" dirty="0">
                <a:solidFill>
                  <a:schemeClr val="tx1">
                    <a:lumMod val="65000"/>
                    <a:lumOff val="35000"/>
                  </a:schemeClr>
                </a:solidFill>
                <a:latin typeface="Arial" panose="020B0604020202020204" pitchFamily="34" charset="0"/>
                <a:cs typeface="Arial" panose="020B0604020202020204" pitchFamily="34" charset="0"/>
              </a:rPr>
              <a:t>Parties prenantes - CPP</a:t>
            </a:r>
          </a:p>
        </p:txBody>
      </p:sp>
      <p:sp>
        <p:nvSpPr>
          <p:cNvPr id="72" name="ZoneTexte 71">
            <a:extLst>
              <a:ext uri="{FF2B5EF4-FFF2-40B4-BE49-F238E27FC236}">
                <a16:creationId xmlns:a16="http://schemas.microsoft.com/office/drawing/2014/main" id="{C6259525-B5D8-338B-4292-EB1005C89D2A}"/>
              </a:ext>
            </a:extLst>
          </p:cNvPr>
          <p:cNvSpPr txBox="1"/>
          <p:nvPr/>
        </p:nvSpPr>
        <p:spPr>
          <a:xfrm>
            <a:off x="3276845" y="1072807"/>
            <a:ext cx="3189247" cy="276999"/>
          </a:xfrm>
          <a:prstGeom prst="rect">
            <a:avLst/>
          </a:prstGeom>
          <a:noFill/>
        </p:spPr>
        <p:txBody>
          <a:bodyPr wrap="square" rtlCol="0" anchor="ctr">
            <a:spAutoFit/>
          </a:bodyPr>
          <a:lstStyle/>
          <a:p>
            <a:pPr algn="ctr"/>
            <a:r>
              <a:rPr lang="fr-FR" sz="1200" i="1" dirty="0">
                <a:solidFill>
                  <a:schemeClr val="tx1">
                    <a:lumMod val="65000"/>
                    <a:lumOff val="35000"/>
                  </a:schemeClr>
                </a:solidFill>
                <a:latin typeface="Arial" panose="020B0604020202020204" pitchFamily="34" charset="0"/>
                <a:cs typeface="Arial" panose="020B0604020202020204" pitchFamily="34" charset="0"/>
              </a:rPr>
              <a:t>Organisent, assurent le suivi des projets</a:t>
            </a:r>
          </a:p>
        </p:txBody>
      </p:sp>
      <p:cxnSp>
        <p:nvCxnSpPr>
          <p:cNvPr id="73" name="Connecteur droit 72">
            <a:extLst>
              <a:ext uri="{FF2B5EF4-FFF2-40B4-BE49-F238E27FC236}">
                <a16:creationId xmlns:a16="http://schemas.microsoft.com/office/drawing/2014/main" id="{E82B3E74-131E-8EFE-537B-B4AEC818863A}"/>
              </a:ext>
            </a:extLst>
          </p:cNvPr>
          <p:cNvCxnSpPr/>
          <p:nvPr/>
        </p:nvCxnSpPr>
        <p:spPr>
          <a:xfrm>
            <a:off x="3402227" y="2889931"/>
            <a:ext cx="2833816" cy="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sp>
        <p:nvSpPr>
          <p:cNvPr id="74" name="Forme libre 73">
            <a:extLst>
              <a:ext uri="{FF2B5EF4-FFF2-40B4-BE49-F238E27FC236}">
                <a16:creationId xmlns:a16="http://schemas.microsoft.com/office/drawing/2014/main" id="{FCFE7E63-5BDB-B5ED-0737-FDADDDDF822F}"/>
              </a:ext>
            </a:extLst>
          </p:cNvPr>
          <p:cNvSpPr/>
          <p:nvPr/>
        </p:nvSpPr>
        <p:spPr>
          <a:xfrm>
            <a:off x="6219568" y="1886463"/>
            <a:ext cx="2537254" cy="1005016"/>
          </a:xfrm>
          <a:custGeom>
            <a:avLst/>
            <a:gdLst>
              <a:gd name="connsiteX0" fmla="*/ 2537254 w 2537254"/>
              <a:gd name="connsiteY0" fmla="*/ 0 h 1005016"/>
              <a:gd name="connsiteX1" fmla="*/ 1647567 w 2537254"/>
              <a:gd name="connsiteY1" fmla="*/ 0 h 1005016"/>
              <a:gd name="connsiteX2" fmla="*/ 0 w 2537254"/>
              <a:gd name="connsiteY2" fmla="*/ 1005016 h 1005016"/>
              <a:gd name="connsiteX3" fmla="*/ 0 w 2537254"/>
              <a:gd name="connsiteY3" fmla="*/ 1005016 h 1005016"/>
            </a:gdLst>
            <a:ahLst/>
            <a:cxnLst>
              <a:cxn ang="0">
                <a:pos x="connsiteX0" y="connsiteY0"/>
              </a:cxn>
              <a:cxn ang="0">
                <a:pos x="connsiteX1" y="connsiteY1"/>
              </a:cxn>
              <a:cxn ang="0">
                <a:pos x="connsiteX2" y="connsiteY2"/>
              </a:cxn>
              <a:cxn ang="0">
                <a:pos x="connsiteX3" y="connsiteY3"/>
              </a:cxn>
            </a:cxnLst>
            <a:rect l="l" t="t" r="r" b="b"/>
            <a:pathLst>
              <a:path w="2537254" h="1005016">
                <a:moveTo>
                  <a:pt x="2537254" y="0"/>
                </a:moveTo>
                <a:lnTo>
                  <a:pt x="1647567" y="0"/>
                </a:lnTo>
                <a:lnTo>
                  <a:pt x="0" y="1005016"/>
                </a:lnTo>
                <a:lnTo>
                  <a:pt x="0" y="1005016"/>
                </a:lnTo>
              </a:path>
            </a:pathLst>
          </a:cu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Forme libre 74">
            <a:extLst>
              <a:ext uri="{FF2B5EF4-FFF2-40B4-BE49-F238E27FC236}">
                <a16:creationId xmlns:a16="http://schemas.microsoft.com/office/drawing/2014/main" id="{5D2031CA-CF08-6722-4675-FCBA7C46346F}"/>
              </a:ext>
            </a:extLst>
          </p:cNvPr>
          <p:cNvSpPr/>
          <p:nvPr/>
        </p:nvSpPr>
        <p:spPr>
          <a:xfrm flipV="1">
            <a:off x="6217219" y="2889930"/>
            <a:ext cx="2537254" cy="713961"/>
          </a:xfrm>
          <a:custGeom>
            <a:avLst/>
            <a:gdLst>
              <a:gd name="connsiteX0" fmla="*/ 2537254 w 2537254"/>
              <a:gd name="connsiteY0" fmla="*/ 0 h 1005016"/>
              <a:gd name="connsiteX1" fmla="*/ 1647567 w 2537254"/>
              <a:gd name="connsiteY1" fmla="*/ 0 h 1005016"/>
              <a:gd name="connsiteX2" fmla="*/ 0 w 2537254"/>
              <a:gd name="connsiteY2" fmla="*/ 1005016 h 1005016"/>
              <a:gd name="connsiteX3" fmla="*/ 0 w 2537254"/>
              <a:gd name="connsiteY3" fmla="*/ 1005016 h 1005016"/>
            </a:gdLst>
            <a:ahLst/>
            <a:cxnLst>
              <a:cxn ang="0">
                <a:pos x="connsiteX0" y="connsiteY0"/>
              </a:cxn>
              <a:cxn ang="0">
                <a:pos x="connsiteX1" y="connsiteY1"/>
              </a:cxn>
              <a:cxn ang="0">
                <a:pos x="connsiteX2" y="connsiteY2"/>
              </a:cxn>
              <a:cxn ang="0">
                <a:pos x="connsiteX3" y="connsiteY3"/>
              </a:cxn>
            </a:cxnLst>
            <a:rect l="l" t="t" r="r" b="b"/>
            <a:pathLst>
              <a:path w="2537254" h="1005016">
                <a:moveTo>
                  <a:pt x="2537254" y="0"/>
                </a:moveTo>
                <a:lnTo>
                  <a:pt x="1647567" y="0"/>
                </a:lnTo>
                <a:lnTo>
                  <a:pt x="0" y="1005016"/>
                </a:lnTo>
                <a:lnTo>
                  <a:pt x="0" y="1005016"/>
                </a:lnTo>
              </a:path>
            </a:pathLst>
          </a:cu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Forme libre 75">
            <a:extLst>
              <a:ext uri="{FF2B5EF4-FFF2-40B4-BE49-F238E27FC236}">
                <a16:creationId xmlns:a16="http://schemas.microsoft.com/office/drawing/2014/main" id="{17D8DA7B-8B01-D5CA-279B-F57884C3BC62}"/>
              </a:ext>
            </a:extLst>
          </p:cNvPr>
          <p:cNvSpPr/>
          <p:nvPr/>
        </p:nvSpPr>
        <p:spPr>
          <a:xfrm>
            <a:off x="6236043" y="2240690"/>
            <a:ext cx="1902941" cy="650789"/>
          </a:xfrm>
          <a:custGeom>
            <a:avLst/>
            <a:gdLst>
              <a:gd name="connsiteX0" fmla="*/ 1902941 w 1902941"/>
              <a:gd name="connsiteY0" fmla="*/ 0 h 650789"/>
              <a:gd name="connsiteX1" fmla="*/ 1631092 w 1902941"/>
              <a:gd name="connsiteY1" fmla="*/ 0 h 650789"/>
              <a:gd name="connsiteX2" fmla="*/ 0 w 1902941"/>
              <a:gd name="connsiteY2" fmla="*/ 650789 h 650789"/>
              <a:gd name="connsiteX3" fmla="*/ 0 w 1902941"/>
              <a:gd name="connsiteY3" fmla="*/ 650789 h 650789"/>
            </a:gdLst>
            <a:ahLst/>
            <a:cxnLst>
              <a:cxn ang="0">
                <a:pos x="connsiteX0" y="connsiteY0"/>
              </a:cxn>
              <a:cxn ang="0">
                <a:pos x="connsiteX1" y="connsiteY1"/>
              </a:cxn>
              <a:cxn ang="0">
                <a:pos x="connsiteX2" y="connsiteY2"/>
              </a:cxn>
              <a:cxn ang="0">
                <a:pos x="connsiteX3" y="connsiteY3"/>
              </a:cxn>
            </a:cxnLst>
            <a:rect l="l" t="t" r="r" b="b"/>
            <a:pathLst>
              <a:path w="1902941" h="650789">
                <a:moveTo>
                  <a:pt x="1902941" y="0"/>
                </a:moveTo>
                <a:lnTo>
                  <a:pt x="1631092" y="0"/>
                </a:lnTo>
                <a:lnTo>
                  <a:pt x="0" y="650789"/>
                </a:lnTo>
                <a:lnTo>
                  <a:pt x="0" y="650789"/>
                </a:lnTo>
              </a:path>
            </a:pathLst>
          </a:cu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Forme libre 76">
            <a:extLst>
              <a:ext uri="{FF2B5EF4-FFF2-40B4-BE49-F238E27FC236}">
                <a16:creationId xmlns:a16="http://schemas.microsoft.com/office/drawing/2014/main" id="{9B465904-0BB4-81E7-624C-C1D270FBF6F5}"/>
              </a:ext>
            </a:extLst>
          </p:cNvPr>
          <p:cNvSpPr/>
          <p:nvPr/>
        </p:nvSpPr>
        <p:spPr>
          <a:xfrm flipV="1">
            <a:off x="6252518" y="2890778"/>
            <a:ext cx="1890485" cy="417492"/>
          </a:xfrm>
          <a:custGeom>
            <a:avLst/>
            <a:gdLst>
              <a:gd name="connsiteX0" fmla="*/ 1902941 w 1902941"/>
              <a:gd name="connsiteY0" fmla="*/ 0 h 650789"/>
              <a:gd name="connsiteX1" fmla="*/ 1631092 w 1902941"/>
              <a:gd name="connsiteY1" fmla="*/ 0 h 650789"/>
              <a:gd name="connsiteX2" fmla="*/ 0 w 1902941"/>
              <a:gd name="connsiteY2" fmla="*/ 650789 h 650789"/>
              <a:gd name="connsiteX3" fmla="*/ 0 w 1902941"/>
              <a:gd name="connsiteY3" fmla="*/ 650789 h 650789"/>
            </a:gdLst>
            <a:ahLst/>
            <a:cxnLst>
              <a:cxn ang="0">
                <a:pos x="connsiteX0" y="connsiteY0"/>
              </a:cxn>
              <a:cxn ang="0">
                <a:pos x="connsiteX1" y="connsiteY1"/>
              </a:cxn>
              <a:cxn ang="0">
                <a:pos x="connsiteX2" y="connsiteY2"/>
              </a:cxn>
              <a:cxn ang="0">
                <a:pos x="connsiteX3" y="connsiteY3"/>
              </a:cxn>
            </a:cxnLst>
            <a:rect l="l" t="t" r="r" b="b"/>
            <a:pathLst>
              <a:path w="1902941" h="650789">
                <a:moveTo>
                  <a:pt x="1902941" y="0"/>
                </a:moveTo>
                <a:lnTo>
                  <a:pt x="1631092" y="0"/>
                </a:lnTo>
                <a:lnTo>
                  <a:pt x="0" y="650789"/>
                </a:lnTo>
                <a:lnTo>
                  <a:pt x="0" y="650789"/>
                </a:lnTo>
              </a:path>
            </a:pathLst>
          </a:cu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Forme libre 77">
            <a:extLst>
              <a:ext uri="{FF2B5EF4-FFF2-40B4-BE49-F238E27FC236}">
                <a16:creationId xmlns:a16="http://schemas.microsoft.com/office/drawing/2014/main" id="{099FB762-7D07-7BBF-9A66-F69F81E6AC0F}"/>
              </a:ext>
            </a:extLst>
          </p:cNvPr>
          <p:cNvSpPr/>
          <p:nvPr/>
        </p:nvSpPr>
        <p:spPr>
          <a:xfrm>
            <a:off x="6232236" y="2780539"/>
            <a:ext cx="1885252" cy="109391"/>
          </a:xfrm>
          <a:custGeom>
            <a:avLst/>
            <a:gdLst>
              <a:gd name="connsiteX0" fmla="*/ 1902941 w 1902941"/>
              <a:gd name="connsiteY0" fmla="*/ 0 h 650789"/>
              <a:gd name="connsiteX1" fmla="*/ 1631092 w 1902941"/>
              <a:gd name="connsiteY1" fmla="*/ 0 h 650789"/>
              <a:gd name="connsiteX2" fmla="*/ 0 w 1902941"/>
              <a:gd name="connsiteY2" fmla="*/ 650789 h 650789"/>
              <a:gd name="connsiteX3" fmla="*/ 0 w 1902941"/>
              <a:gd name="connsiteY3" fmla="*/ 650789 h 650789"/>
            </a:gdLst>
            <a:ahLst/>
            <a:cxnLst>
              <a:cxn ang="0">
                <a:pos x="connsiteX0" y="connsiteY0"/>
              </a:cxn>
              <a:cxn ang="0">
                <a:pos x="connsiteX1" y="connsiteY1"/>
              </a:cxn>
              <a:cxn ang="0">
                <a:pos x="connsiteX2" y="connsiteY2"/>
              </a:cxn>
              <a:cxn ang="0">
                <a:pos x="connsiteX3" y="connsiteY3"/>
              </a:cxn>
            </a:cxnLst>
            <a:rect l="l" t="t" r="r" b="b"/>
            <a:pathLst>
              <a:path w="1902941" h="650789">
                <a:moveTo>
                  <a:pt x="1902941" y="0"/>
                </a:moveTo>
                <a:lnTo>
                  <a:pt x="1631092" y="0"/>
                </a:lnTo>
                <a:lnTo>
                  <a:pt x="0" y="650789"/>
                </a:lnTo>
                <a:lnTo>
                  <a:pt x="0" y="650789"/>
                </a:lnTo>
              </a:path>
            </a:pathLst>
          </a:cu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Forme libre 78">
            <a:extLst>
              <a:ext uri="{FF2B5EF4-FFF2-40B4-BE49-F238E27FC236}">
                <a16:creationId xmlns:a16="http://schemas.microsoft.com/office/drawing/2014/main" id="{E521572F-451F-A076-BBB5-F394A1EDECBB}"/>
              </a:ext>
            </a:extLst>
          </p:cNvPr>
          <p:cNvSpPr/>
          <p:nvPr/>
        </p:nvSpPr>
        <p:spPr>
          <a:xfrm flipV="1">
            <a:off x="6214870" y="2884248"/>
            <a:ext cx="2552773" cy="155611"/>
          </a:xfrm>
          <a:custGeom>
            <a:avLst/>
            <a:gdLst>
              <a:gd name="connsiteX0" fmla="*/ 2537254 w 2537254"/>
              <a:gd name="connsiteY0" fmla="*/ 0 h 1005016"/>
              <a:gd name="connsiteX1" fmla="*/ 1647567 w 2537254"/>
              <a:gd name="connsiteY1" fmla="*/ 0 h 1005016"/>
              <a:gd name="connsiteX2" fmla="*/ 0 w 2537254"/>
              <a:gd name="connsiteY2" fmla="*/ 1005016 h 1005016"/>
              <a:gd name="connsiteX3" fmla="*/ 0 w 2537254"/>
              <a:gd name="connsiteY3" fmla="*/ 1005016 h 1005016"/>
            </a:gdLst>
            <a:ahLst/>
            <a:cxnLst>
              <a:cxn ang="0">
                <a:pos x="connsiteX0" y="connsiteY0"/>
              </a:cxn>
              <a:cxn ang="0">
                <a:pos x="connsiteX1" y="connsiteY1"/>
              </a:cxn>
              <a:cxn ang="0">
                <a:pos x="connsiteX2" y="connsiteY2"/>
              </a:cxn>
              <a:cxn ang="0">
                <a:pos x="connsiteX3" y="connsiteY3"/>
              </a:cxn>
            </a:cxnLst>
            <a:rect l="l" t="t" r="r" b="b"/>
            <a:pathLst>
              <a:path w="2537254" h="1005016">
                <a:moveTo>
                  <a:pt x="2537254" y="0"/>
                </a:moveTo>
                <a:lnTo>
                  <a:pt x="1647567" y="0"/>
                </a:lnTo>
                <a:lnTo>
                  <a:pt x="0" y="1005016"/>
                </a:lnTo>
                <a:lnTo>
                  <a:pt x="0" y="1005016"/>
                </a:lnTo>
              </a:path>
            </a:pathLst>
          </a:cu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Forme libre 79">
            <a:extLst>
              <a:ext uri="{FF2B5EF4-FFF2-40B4-BE49-F238E27FC236}">
                <a16:creationId xmlns:a16="http://schemas.microsoft.com/office/drawing/2014/main" id="{4C1C904C-17EE-4D53-A857-F046C0900EB9}"/>
              </a:ext>
            </a:extLst>
          </p:cNvPr>
          <p:cNvSpPr/>
          <p:nvPr/>
        </p:nvSpPr>
        <p:spPr>
          <a:xfrm>
            <a:off x="6240380" y="2492344"/>
            <a:ext cx="2537254" cy="403101"/>
          </a:xfrm>
          <a:custGeom>
            <a:avLst/>
            <a:gdLst>
              <a:gd name="connsiteX0" fmla="*/ 2537254 w 2537254"/>
              <a:gd name="connsiteY0" fmla="*/ 0 h 1005016"/>
              <a:gd name="connsiteX1" fmla="*/ 1647567 w 2537254"/>
              <a:gd name="connsiteY1" fmla="*/ 0 h 1005016"/>
              <a:gd name="connsiteX2" fmla="*/ 0 w 2537254"/>
              <a:gd name="connsiteY2" fmla="*/ 1005016 h 1005016"/>
              <a:gd name="connsiteX3" fmla="*/ 0 w 2537254"/>
              <a:gd name="connsiteY3" fmla="*/ 1005016 h 1005016"/>
            </a:gdLst>
            <a:ahLst/>
            <a:cxnLst>
              <a:cxn ang="0">
                <a:pos x="connsiteX0" y="connsiteY0"/>
              </a:cxn>
              <a:cxn ang="0">
                <a:pos x="connsiteX1" y="connsiteY1"/>
              </a:cxn>
              <a:cxn ang="0">
                <a:pos x="connsiteX2" y="connsiteY2"/>
              </a:cxn>
              <a:cxn ang="0">
                <a:pos x="connsiteX3" y="connsiteY3"/>
              </a:cxn>
            </a:cxnLst>
            <a:rect l="l" t="t" r="r" b="b"/>
            <a:pathLst>
              <a:path w="2537254" h="1005016">
                <a:moveTo>
                  <a:pt x="2537254" y="0"/>
                </a:moveTo>
                <a:lnTo>
                  <a:pt x="1647567" y="0"/>
                </a:lnTo>
                <a:lnTo>
                  <a:pt x="0" y="1005016"/>
                </a:lnTo>
                <a:lnTo>
                  <a:pt x="0" y="1005016"/>
                </a:lnTo>
              </a:path>
            </a:pathLst>
          </a:cu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Sous-titre 5">
            <a:extLst>
              <a:ext uri="{FF2B5EF4-FFF2-40B4-BE49-F238E27FC236}">
                <a16:creationId xmlns:a16="http://schemas.microsoft.com/office/drawing/2014/main" id="{B37C3B83-7F1F-759A-D93F-B8C2B5099AA6}"/>
              </a:ext>
            </a:extLst>
          </p:cNvPr>
          <p:cNvSpPr txBox="1">
            <a:spLocks/>
          </p:cNvSpPr>
          <p:nvPr/>
        </p:nvSpPr>
        <p:spPr>
          <a:xfrm>
            <a:off x="8775797" y="1731195"/>
            <a:ext cx="1080000" cy="432000"/>
          </a:xfrm>
          <a:prstGeom prst="roundRect">
            <a:avLst/>
          </a:prstGeom>
          <a:solidFill>
            <a:schemeClr val="bg1">
              <a:lumMod val="85000"/>
            </a:schemeClr>
          </a:solidFill>
          <a:ln w="25400">
            <a:solidFill>
              <a:srgbClr val="92D050"/>
            </a:solidFill>
            <a:prstDash val="sysDot"/>
          </a:ln>
        </p:spPr>
        <p:style>
          <a:lnRef idx="2">
            <a:schemeClr val="accent3">
              <a:shade val="50000"/>
            </a:schemeClr>
          </a:lnRef>
          <a:fillRef idx="1">
            <a:schemeClr val="accent3"/>
          </a:fillRef>
          <a:effectRef idx="0">
            <a:schemeClr val="accent3"/>
          </a:effectRef>
          <a:fontRef idx="minor">
            <a:schemeClr val="lt1"/>
          </a:fontRef>
        </p:style>
        <p:txBody>
          <a:bodyPr vert="horz" lIns="74295" tIns="37148" rIns="74295" bIns="37148" rtlCol="0" anchor="ctr">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nSpc>
                <a:spcPct val="110000"/>
              </a:lnSpc>
              <a:spcBef>
                <a:spcPts val="0"/>
              </a:spcBef>
            </a:pPr>
            <a:r>
              <a:rPr lang="fr-FR" sz="1463" dirty="0">
                <a:solidFill>
                  <a:schemeClr val="tx1">
                    <a:lumMod val="65000"/>
                    <a:lumOff val="35000"/>
                  </a:schemeClr>
                </a:solidFill>
                <a:latin typeface="Arial Narrow" panose="020B0604020202020204" pitchFamily="34" charset="0"/>
                <a:cs typeface="Arial Narrow" panose="020B0604020202020204" pitchFamily="34" charset="0"/>
              </a:rPr>
              <a:t>Projets Lauréats</a:t>
            </a:r>
          </a:p>
          <a:p>
            <a:pPr>
              <a:lnSpc>
                <a:spcPct val="110000"/>
              </a:lnSpc>
              <a:spcBef>
                <a:spcPts val="0"/>
              </a:spcBef>
            </a:pPr>
            <a:r>
              <a:rPr lang="fr-FR" sz="1463" dirty="0">
                <a:solidFill>
                  <a:schemeClr val="tx1">
                    <a:lumMod val="65000"/>
                    <a:lumOff val="35000"/>
                  </a:schemeClr>
                </a:solidFill>
                <a:latin typeface="Arial Narrow" panose="020B0604020202020204" pitchFamily="34" charset="0"/>
                <a:cs typeface="Arial Narrow" panose="020B0604020202020204" pitchFamily="34" charset="0"/>
              </a:rPr>
              <a:t>…</a:t>
            </a:r>
          </a:p>
        </p:txBody>
      </p:sp>
      <p:sp>
        <p:nvSpPr>
          <p:cNvPr id="82" name="Sous-titre 5">
            <a:extLst>
              <a:ext uri="{FF2B5EF4-FFF2-40B4-BE49-F238E27FC236}">
                <a16:creationId xmlns:a16="http://schemas.microsoft.com/office/drawing/2014/main" id="{A3E63A83-FCFF-C54B-366C-64C63238B703}"/>
              </a:ext>
            </a:extLst>
          </p:cNvPr>
          <p:cNvSpPr txBox="1">
            <a:spLocks/>
          </p:cNvSpPr>
          <p:nvPr/>
        </p:nvSpPr>
        <p:spPr>
          <a:xfrm>
            <a:off x="8126940" y="2005107"/>
            <a:ext cx="1080000" cy="432000"/>
          </a:xfrm>
          <a:prstGeom prst="roundRect">
            <a:avLst/>
          </a:prstGeom>
          <a:solidFill>
            <a:schemeClr val="bg1">
              <a:lumMod val="85000"/>
            </a:schemeClr>
          </a:solidFill>
          <a:ln w="25400">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vert="horz" lIns="74295" tIns="37148" rIns="74295" bIns="37148" rtlCol="0" anchor="ctr">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nSpc>
                <a:spcPct val="110000"/>
              </a:lnSpc>
              <a:spcBef>
                <a:spcPts val="0"/>
              </a:spcBef>
            </a:pPr>
            <a:r>
              <a:rPr lang="fr-FR" sz="1463" dirty="0">
                <a:solidFill>
                  <a:schemeClr val="tx1">
                    <a:lumMod val="65000"/>
                    <a:lumOff val="35000"/>
                  </a:schemeClr>
                </a:solidFill>
                <a:latin typeface="Arial Narrow" panose="020B0604020202020204" pitchFamily="34" charset="0"/>
                <a:cs typeface="Arial Narrow" panose="020B0604020202020204" pitchFamily="34" charset="0"/>
              </a:rPr>
              <a:t>Projets Lauréats</a:t>
            </a:r>
          </a:p>
          <a:p>
            <a:pPr>
              <a:lnSpc>
                <a:spcPct val="110000"/>
              </a:lnSpc>
              <a:spcBef>
                <a:spcPts val="0"/>
              </a:spcBef>
            </a:pPr>
            <a:r>
              <a:rPr lang="fr-FR" sz="1463" dirty="0">
                <a:solidFill>
                  <a:schemeClr val="tx1">
                    <a:lumMod val="65000"/>
                    <a:lumOff val="35000"/>
                  </a:schemeClr>
                </a:solidFill>
                <a:latin typeface="Arial Narrow" panose="020B0604020202020204" pitchFamily="34" charset="0"/>
                <a:cs typeface="Arial Narrow" panose="020B0604020202020204" pitchFamily="34" charset="0"/>
              </a:rPr>
              <a:t>O</a:t>
            </a:r>
          </a:p>
        </p:txBody>
      </p:sp>
      <p:sp>
        <p:nvSpPr>
          <p:cNvPr id="83" name="Sous-titre 5">
            <a:extLst>
              <a:ext uri="{FF2B5EF4-FFF2-40B4-BE49-F238E27FC236}">
                <a16:creationId xmlns:a16="http://schemas.microsoft.com/office/drawing/2014/main" id="{3DAC5608-7F86-59CD-B5FD-CFC6E2609711}"/>
              </a:ext>
            </a:extLst>
          </p:cNvPr>
          <p:cNvSpPr txBox="1">
            <a:spLocks/>
          </p:cNvSpPr>
          <p:nvPr/>
        </p:nvSpPr>
        <p:spPr>
          <a:xfrm>
            <a:off x="8775797" y="2279019"/>
            <a:ext cx="1080000" cy="432000"/>
          </a:xfrm>
          <a:prstGeom prst="roundRect">
            <a:avLst/>
          </a:prstGeom>
          <a:solidFill>
            <a:schemeClr val="bg1">
              <a:lumMod val="85000"/>
            </a:schemeClr>
          </a:solidFill>
          <a:ln w="25400">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vert="horz" lIns="74295" tIns="37148" rIns="74295" bIns="37148" rtlCol="0" anchor="ctr">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nSpc>
                <a:spcPct val="110000"/>
              </a:lnSpc>
              <a:spcBef>
                <a:spcPts val="0"/>
              </a:spcBef>
            </a:pPr>
            <a:r>
              <a:rPr lang="fr-FR" sz="1463" dirty="0">
                <a:solidFill>
                  <a:schemeClr val="tx1">
                    <a:lumMod val="65000"/>
                    <a:lumOff val="35000"/>
                  </a:schemeClr>
                </a:solidFill>
                <a:latin typeface="Arial Narrow" panose="020B0604020202020204" pitchFamily="34" charset="0"/>
                <a:cs typeface="Arial Narrow" panose="020B0604020202020204" pitchFamily="34" charset="0"/>
              </a:rPr>
              <a:t>Projets Lauréats</a:t>
            </a:r>
          </a:p>
          <a:p>
            <a:pPr>
              <a:lnSpc>
                <a:spcPct val="110000"/>
              </a:lnSpc>
              <a:spcBef>
                <a:spcPts val="0"/>
              </a:spcBef>
            </a:pPr>
            <a:r>
              <a:rPr lang="fr-FR" sz="1463" dirty="0">
                <a:solidFill>
                  <a:schemeClr val="tx1">
                    <a:lumMod val="65000"/>
                    <a:lumOff val="35000"/>
                  </a:schemeClr>
                </a:solidFill>
                <a:latin typeface="Arial Narrow" panose="020B0604020202020204" pitchFamily="34" charset="0"/>
                <a:cs typeface="Arial Narrow" panose="020B0604020202020204" pitchFamily="34" charset="0"/>
              </a:rPr>
              <a:t>B</a:t>
            </a:r>
          </a:p>
        </p:txBody>
      </p:sp>
      <p:sp>
        <p:nvSpPr>
          <p:cNvPr id="84" name="Sous-titre 5">
            <a:extLst>
              <a:ext uri="{FF2B5EF4-FFF2-40B4-BE49-F238E27FC236}">
                <a16:creationId xmlns:a16="http://schemas.microsoft.com/office/drawing/2014/main" id="{2BE93D4A-D7E8-8075-459B-DB47934B196C}"/>
              </a:ext>
            </a:extLst>
          </p:cNvPr>
          <p:cNvSpPr txBox="1">
            <a:spLocks/>
          </p:cNvSpPr>
          <p:nvPr/>
        </p:nvSpPr>
        <p:spPr>
          <a:xfrm>
            <a:off x="8126940" y="2552931"/>
            <a:ext cx="1080000" cy="432000"/>
          </a:xfrm>
          <a:prstGeom prst="roundRect">
            <a:avLst/>
          </a:prstGeom>
          <a:solidFill>
            <a:schemeClr val="bg1">
              <a:lumMod val="85000"/>
            </a:schemeClr>
          </a:solidFill>
          <a:ln w="25400">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vert="horz" lIns="74295" tIns="37148" rIns="74295" bIns="37148" rtlCol="0" anchor="ctr">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nSpc>
                <a:spcPct val="110000"/>
              </a:lnSpc>
              <a:spcBef>
                <a:spcPts val="0"/>
              </a:spcBef>
            </a:pPr>
            <a:r>
              <a:rPr lang="fr-FR" sz="1463" dirty="0">
                <a:solidFill>
                  <a:schemeClr val="tx1">
                    <a:lumMod val="65000"/>
                    <a:lumOff val="35000"/>
                  </a:schemeClr>
                </a:solidFill>
                <a:latin typeface="Arial Narrow" panose="020B0604020202020204" pitchFamily="34" charset="0"/>
                <a:cs typeface="Arial Narrow" panose="020B0604020202020204" pitchFamily="34" charset="0"/>
              </a:rPr>
              <a:t>Projets Lauréats</a:t>
            </a:r>
          </a:p>
          <a:p>
            <a:pPr>
              <a:lnSpc>
                <a:spcPct val="110000"/>
              </a:lnSpc>
              <a:spcBef>
                <a:spcPts val="0"/>
              </a:spcBef>
            </a:pPr>
            <a:r>
              <a:rPr lang="fr-FR" sz="1463" dirty="0">
                <a:solidFill>
                  <a:schemeClr val="tx1">
                    <a:lumMod val="65000"/>
                    <a:lumOff val="35000"/>
                  </a:schemeClr>
                </a:solidFill>
                <a:latin typeface="Arial Narrow" panose="020B0604020202020204" pitchFamily="34" charset="0"/>
                <a:cs typeface="Arial Narrow" panose="020B0604020202020204" pitchFamily="34" charset="0"/>
              </a:rPr>
              <a:t>D</a:t>
            </a:r>
          </a:p>
        </p:txBody>
      </p:sp>
      <p:sp>
        <p:nvSpPr>
          <p:cNvPr id="85" name="Sous-titre 5">
            <a:extLst>
              <a:ext uri="{FF2B5EF4-FFF2-40B4-BE49-F238E27FC236}">
                <a16:creationId xmlns:a16="http://schemas.microsoft.com/office/drawing/2014/main" id="{50AC5C2B-E972-211F-F4BF-CB361F4F91B4}"/>
              </a:ext>
            </a:extLst>
          </p:cNvPr>
          <p:cNvSpPr txBox="1">
            <a:spLocks/>
          </p:cNvSpPr>
          <p:nvPr/>
        </p:nvSpPr>
        <p:spPr>
          <a:xfrm>
            <a:off x="8775797" y="2826843"/>
            <a:ext cx="1080000" cy="432000"/>
          </a:xfrm>
          <a:prstGeom prst="roundRect">
            <a:avLst/>
          </a:prstGeom>
          <a:solidFill>
            <a:schemeClr val="bg1">
              <a:lumMod val="85000"/>
            </a:schemeClr>
          </a:solidFill>
          <a:ln w="25400">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vert="horz" lIns="74295" tIns="37148" rIns="74295" bIns="37148" rtlCol="0" anchor="ctr">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nSpc>
                <a:spcPct val="110000"/>
              </a:lnSpc>
              <a:spcBef>
                <a:spcPts val="0"/>
              </a:spcBef>
            </a:pPr>
            <a:r>
              <a:rPr lang="fr-FR" sz="1463" dirty="0">
                <a:solidFill>
                  <a:schemeClr val="tx1">
                    <a:lumMod val="65000"/>
                    <a:lumOff val="35000"/>
                  </a:schemeClr>
                </a:solidFill>
                <a:latin typeface="Arial Narrow" panose="020B0604020202020204" pitchFamily="34" charset="0"/>
                <a:cs typeface="Arial Narrow" panose="020B0604020202020204" pitchFamily="34" charset="0"/>
              </a:rPr>
              <a:t>Projets Lauréats</a:t>
            </a:r>
          </a:p>
          <a:p>
            <a:pPr>
              <a:lnSpc>
                <a:spcPct val="110000"/>
              </a:lnSpc>
              <a:spcBef>
                <a:spcPts val="0"/>
              </a:spcBef>
            </a:pPr>
            <a:r>
              <a:rPr lang="fr-FR" sz="1463" dirty="0">
                <a:solidFill>
                  <a:schemeClr val="tx1">
                    <a:lumMod val="65000"/>
                    <a:lumOff val="35000"/>
                  </a:schemeClr>
                </a:solidFill>
                <a:latin typeface="Arial Narrow" panose="020B0604020202020204" pitchFamily="34" charset="0"/>
                <a:cs typeface="Arial Narrow" panose="020B0604020202020204" pitchFamily="34" charset="0"/>
              </a:rPr>
              <a:t>M</a:t>
            </a:r>
          </a:p>
        </p:txBody>
      </p:sp>
      <p:sp>
        <p:nvSpPr>
          <p:cNvPr id="86" name="Sous-titre 5">
            <a:extLst>
              <a:ext uri="{FF2B5EF4-FFF2-40B4-BE49-F238E27FC236}">
                <a16:creationId xmlns:a16="http://schemas.microsoft.com/office/drawing/2014/main" id="{D1589CF3-E71F-28AA-CA2C-5202B6B806C8}"/>
              </a:ext>
            </a:extLst>
          </p:cNvPr>
          <p:cNvSpPr txBox="1">
            <a:spLocks/>
          </p:cNvSpPr>
          <p:nvPr/>
        </p:nvSpPr>
        <p:spPr>
          <a:xfrm>
            <a:off x="8126940" y="3100755"/>
            <a:ext cx="1080000" cy="432000"/>
          </a:xfrm>
          <a:prstGeom prst="roundRect">
            <a:avLst/>
          </a:prstGeom>
          <a:solidFill>
            <a:schemeClr val="bg1">
              <a:lumMod val="85000"/>
            </a:schemeClr>
          </a:solidFill>
          <a:ln w="25400">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vert="horz" lIns="74295" tIns="37148" rIns="74295" bIns="37148" rtlCol="0" anchor="ctr">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nSpc>
                <a:spcPct val="110000"/>
              </a:lnSpc>
              <a:spcBef>
                <a:spcPts val="0"/>
              </a:spcBef>
            </a:pPr>
            <a:r>
              <a:rPr lang="fr-FR" sz="1463" dirty="0">
                <a:solidFill>
                  <a:schemeClr val="tx1">
                    <a:lumMod val="65000"/>
                    <a:lumOff val="35000"/>
                  </a:schemeClr>
                </a:solidFill>
                <a:latin typeface="Arial Narrow" panose="020B0604020202020204" pitchFamily="34" charset="0"/>
                <a:cs typeface="Arial Narrow" panose="020B0604020202020204" pitchFamily="34" charset="0"/>
              </a:rPr>
              <a:t>Projets Lauréats</a:t>
            </a:r>
          </a:p>
          <a:p>
            <a:pPr>
              <a:lnSpc>
                <a:spcPct val="110000"/>
              </a:lnSpc>
              <a:spcBef>
                <a:spcPts val="0"/>
              </a:spcBef>
            </a:pPr>
            <a:r>
              <a:rPr lang="fr-FR" sz="1463" dirty="0">
                <a:solidFill>
                  <a:schemeClr val="tx1">
                    <a:lumMod val="65000"/>
                    <a:lumOff val="35000"/>
                  </a:schemeClr>
                </a:solidFill>
                <a:latin typeface="Arial Narrow" panose="020B0604020202020204" pitchFamily="34" charset="0"/>
                <a:cs typeface="Arial Narrow" panose="020B0604020202020204" pitchFamily="34" charset="0"/>
              </a:rPr>
              <a:t>C</a:t>
            </a:r>
          </a:p>
        </p:txBody>
      </p:sp>
      <p:sp>
        <p:nvSpPr>
          <p:cNvPr id="87" name="Sous-titre 5">
            <a:extLst>
              <a:ext uri="{FF2B5EF4-FFF2-40B4-BE49-F238E27FC236}">
                <a16:creationId xmlns:a16="http://schemas.microsoft.com/office/drawing/2014/main" id="{7584F6A1-431A-CA22-0557-BCA33277DE0D}"/>
              </a:ext>
            </a:extLst>
          </p:cNvPr>
          <p:cNvSpPr txBox="1">
            <a:spLocks/>
          </p:cNvSpPr>
          <p:nvPr/>
        </p:nvSpPr>
        <p:spPr>
          <a:xfrm>
            <a:off x="8775797" y="3374667"/>
            <a:ext cx="1080000" cy="432000"/>
          </a:xfrm>
          <a:prstGeom prst="roundRect">
            <a:avLst/>
          </a:prstGeom>
          <a:solidFill>
            <a:schemeClr val="bg1">
              <a:lumMod val="85000"/>
            </a:schemeClr>
          </a:solidFill>
          <a:ln w="25400">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vert="horz" lIns="74295" tIns="37148" rIns="74295" bIns="37148" rtlCol="0" anchor="ctr">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nSpc>
                <a:spcPct val="110000"/>
              </a:lnSpc>
              <a:spcBef>
                <a:spcPts val="0"/>
              </a:spcBef>
            </a:pPr>
            <a:r>
              <a:rPr lang="fr-FR" sz="1463" dirty="0">
                <a:solidFill>
                  <a:schemeClr val="tx1">
                    <a:lumMod val="65000"/>
                    <a:lumOff val="35000"/>
                  </a:schemeClr>
                </a:solidFill>
                <a:latin typeface="Arial Narrow" panose="020B0604020202020204" pitchFamily="34" charset="0"/>
                <a:cs typeface="Arial Narrow" panose="020B0604020202020204" pitchFamily="34" charset="0"/>
              </a:rPr>
              <a:t>Projets Lauréats</a:t>
            </a:r>
          </a:p>
          <a:p>
            <a:pPr>
              <a:lnSpc>
                <a:spcPct val="110000"/>
              </a:lnSpc>
              <a:spcBef>
                <a:spcPts val="0"/>
              </a:spcBef>
            </a:pPr>
            <a:r>
              <a:rPr lang="fr-FR" sz="1463" dirty="0">
                <a:solidFill>
                  <a:schemeClr val="tx1">
                    <a:lumMod val="65000"/>
                    <a:lumOff val="35000"/>
                  </a:schemeClr>
                </a:solidFill>
                <a:latin typeface="Arial Narrow" panose="020B0604020202020204" pitchFamily="34" charset="0"/>
                <a:cs typeface="Arial Narrow" panose="020B0604020202020204" pitchFamily="34" charset="0"/>
              </a:rPr>
              <a:t>H</a:t>
            </a:r>
          </a:p>
        </p:txBody>
      </p:sp>
      <p:sp>
        <p:nvSpPr>
          <p:cNvPr id="88" name="Sous-titre 5">
            <a:extLst>
              <a:ext uri="{FF2B5EF4-FFF2-40B4-BE49-F238E27FC236}">
                <a16:creationId xmlns:a16="http://schemas.microsoft.com/office/drawing/2014/main" id="{3B41DB78-00B6-4DF2-B82B-8F2906D50EAB}"/>
              </a:ext>
            </a:extLst>
          </p:cNvPr>
          <p:cNvSpPr txBox="1">
            <a:spLocks/>
          </p:cNvSpPr>
          <p:nvPr/>
        </p:nvSpPr>
        <p:spPr>
          <a:xfrm>
            <a:off x="8126940" y="3648579"/>
            <a:ext cx="1080000" cy="432000"/>
          </a:xfrm>
          <a:prstGeom prst="roundRect">
            <a:avLst/>
          </a:prstGeom>
          <a:solidFill>
            <a:schemeClr val="bg1">
              <a:lumMod val="85000"/>
            </a:schemeClr>
          </a:solidFill>
          <a:ln w="25400">
            <a:solidFill>
              <a:srgbClr val="92D050"/>
            </a:solidFill>
            <a:prstDash val="sysDot"/>
          </a:ln>
        </p:spPr>
        <p:style>
          <a:lnRef idx="2">
            <a:schemeClr val="accent3">
              <a:shade val="50000"/>
            </a:schemeClr>
          </a:lnRef>
          <a:fillRef idx="1">
            <a:schemeClr val="accent3"/>
          </a:fillRef>
          <a:effectRef idx="0">
            <a:schemeClr val="accent3"/>
          </a:effectRef>
          <a:fontRef idx="minor">
            <a:schemeClr val="lt1"/>
          </a:fontRef>
        </p:style>
        <p:txBody>
          <a:bodyPr vert="horz" lIns="74295" tIns="37148" rIns="74295" bIns="37148" rtlCol="0" anchor="ctr">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nSpc>
                <a:spcPct val="110000"/>
              </a:lnSpc>
              <a:spcBef>
                <a:spcPts val="0"/>
              </a:spcBef>
            </a:pPr>
            <a:r>
              <a:rPr lang="fr-FR" sz="1463" dirty="0">
                <a:solidFill>
                  <a:schemeClr val="tx1">
                    <a:lumMod val="65000"/>
                    <a:lumOff val="35000"/>
                  </a:schemeClr>
                </a:solidFill>
                <a:latin typeface="Arial Narrow" panose="020B0604020202020204" pitchFamily="34" charset="0"/>
                <a:cs typeface="Arial Narrow" panose="020B0604020202020204" pitchFamily="34" charset="0"/>
              </a:rPr>
              <a:t>Projets Lauréats</a:t>
            </a:r>
          </a:p>
          <a:p>
            <a:pPr>
              <a:lnSpc>
                <a:spcPct val="110000"/>
              </a:lnSpc>
              <a:spcBef>
                <a:spcPts val="0"/>
              </a:spcBef>
            </a:pPr>
            <a:r>
              <a:rPr lang="fr-FR" sz="1463" dirty="0">
                <a:solidFill>
                  <a:schemeClr val="tx1">
                    <a:lumMod val="65000"/>
                    <a:lumOff val="35000"/>
                  </a:schemeClr>
                </a:solidFill>
                <a:latin typeface="Arial Narrow" panose="020B0604020202020204" pitchFamily="34" charset="0"/>
                <a:cs typeface="Arial Narrow" panose="020B0604020202020204" pitchFamily="34" charset="0"/>
              </a:rPr>
              <a:t>…</a:t>
            </a:r>
          </a:p>
        </p:txBody>
      </p:sp>
      <p:sp>
        <p:nvSpPr>
          <p:cNvPr id="89" name="Forme libre 88">
            <a:extLst>
              <a:ext uri="{FF2B5EF4-FFF2-40B4-BE49-F238E27FC236}">
                <a16:creationId xmlns:a16="http://schemas.microsoft.com/office/drawing/2014/main" id="{C264ACFB-9D2C-BA17-7D53-BF668D7D4F04}"/>
              </a:ext>
            </a:extLst>
          </p:cNvPr>
          <p:cNvSpPr/>
          <p:nvPr/>
        </p:nvSpPr>
        <p:spPr>
          <a:xfrm flipV="1">
            <a:off x="6231194" y="2895445"/>
            <a:ext cx="1895746" cy="969134"/>
          </a:xfrm>
          <a:custGeom>
            <a:avLst/>
            <a:gdLst>
              <a:gd name="connsiteX0" fmla="*/ 1902941 w 1902941"/>
              <a:gd name="connsiteY0" fmla="*/ 0 h 650789"/>
              <a:gd name="connsiteX1" fmla="*/ 1631092 w 1902941"/>
              <a:gd name="connsiteY1" fmla="*/ 0 h 650789"/>
              <a:gd name="connsiteX2" fmla="*/ 0 w 1902941"/>
              <a:gd name="connsiteY2" fmla="*/ 650789 h 650789"/>
              <a:gd name="connsiteX3" fmla="*/ 0 w 1902941"/>
              <a:gd name="connsiteY3" fmla="*/ 650789 h 650789"/>
            </a:gdLst>
            <a:ahLst/>
            <a:cxnLst>
              <a:cxn ang="0">
                <a:pos x="connsiteX0" y="connsiteY0"/>
              </a:cxn>
              <a:cxn ang="0">
                <a:pos x="connsiteX1" y="connsiteY1"/>
              </a:cxn>
              <a:cxn ang="0">
                <a:pos x="connsiteX2" y="connsiteY2"/>
              </a:cxn>
              <a:cxn ang="0">
                <a:pos x="connsiteX3" y="connsiteY3"/>
              </a:cxn>
            </a:cxnLst>
            <a:rect l="l" t="t" r="r" b="b"/>
            <a:pathLst>
              <a:path w="1902941" h="650789">
                <a:moveTo>
                  <a:pt x="1902941" y="0"/>
                </a:moveTo>
                <a:lnTo>
                  <a:pt x="1631092" y="0"/>
                </a:lnTo>
                <a:lnTo>
                  <a:pt x="0" y="650789"/>
                </a:lnTo>
                <a:lnTo>
                  <a:pt x="0" y="650789"/>
                </a:lnTo>
              </a:path>
            </a:pathLst>
          </a:cu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Forme libre 89">
            <a:extLst>
              <a:ext uri="{FF2B5EF4-FFF2-40B4-BE49-F238E27FC236}">
                <a16:creationId xmlns:a16="http://schemas.microsoft.com/office/drawing/2014/main" id="{AD2E0954-D451-7E25-4D1A-C0F65285D10F}"/>
              </a:ext>
            </a:extLst>
          </p:cNvPr>
          <p:cNvSpPr/>
          <p:nvPr/>
        </p:nvSpPr>
        <p:spPr>
          <a:xfrm flipH="1">
            <a:off x="2260619" y="2278360"/>
            <a:ext cx="1182613" cy="617086"/>
          </a:xfrm>
          <a:custGeom>
            <a:avLst/>
            <a:gdLst>
              <a:gd name="connsiteX0" fmla="*/ 2537254 w 2537254"/>
              <a:gd name="connsiteY0" fmla="*/ 0 h 1005016"/>
              <a:gd name="connsiteX1" fmla="*/ 1647567 w 2537254"/>
              <a:gd name="connsiteY1" fmla="*/ 0 h 1005016"/>
              <a:gd name="connsiteX2" fmla="*/ 0 w 2537254"/>
              <a:gd name="connsiteY2" fmla="*/ 1005016 h 1005016"/>
              <a:gd name="connsiteX3" fmla="*/ 0 w 2537254"/>
              <a:gd name="connsiteY3" fmla="*/ 1005016 h 1005016"/>
            </a:gdLst>
            <a:ahLst/>
            <a:cxnLst>
              <a:cxn ang="0">
                <a:pos x="connsiteX0" y="connsiteY0"/>
              </a:cxn>
              <a:cxn ang="0">
                <a:pos x="connsiteX1" y="connsiteY1"/>
              </a:cxn>
              <a:cxn ang="0">
                <a:pos x="connsiteX2" y="connsiteY2"/>
              </a:cxn>
              <a:cxn ang="0">
                <a:pos x="connsiteX3" y="connsiteY3"/>
              </a:cxn>
            </a:cxnLst>
            <a:rect l="l" t="t" r="r" b="b"/>
            <a:pathLst>
              <a:path w="2537254" h="1005016">
                <a:moveTo>
                  <a:pt x="2537254" y="0"/>
                </a:moveTo>
                <a:lnTo>
                  <a:pt x="1647567" y="0"/>
                </a:lnTo>
                <a:lnTo>
                  <a:pt x="0" y="1005016"/>
                </a:lnTo>
                <a:lnTo>
                  <a:pt x="0" y="1005016"/>
                </a:lnTo>
              </a:path>
            </a:pathLst>
          </a:cu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Forme libre 90">
            <a:extLst>
              <a:ext uri="{FF2B5EF4-FFF2-40B4-BE49-F238E27FC236}">
                <a16:creationId xmlns:a16="http://schemas.microsoft.com/office/drawing/2014/main" id="{1BDD3818-C0E4-A2DF-7BB3-F113F27F4D80}"/>
              </a:ext>
            </a:extLst>
          </p:cNvPr>
          <p:cNvSpPr/>
          <p:nvPr/>
        </p:nvSpPr>
        <p:spPr>
          <a:xfrm flipH="1" flipV="1">
            <a:off x="2267779" y="2898549"/>
            <a:ext cx="1175463" cy="763269"/>
          </a:xfrm>
          <a:custGeom>
            <a:avLst/>
            <a:gdLst>
              <a:gd name="connsiteX0" fmla="*/ 2537254 w 2537254"/>
              <a:gd name="connsiteY0" fmla="*/ 0 h 1005016"/>
              <a:gd name="connsiteX1" fmla="*/ 1647567 w 2537254"/>
              <a:gd name="connsiteY1" fmla="*/ 0 h 1005016"/>
              <a:gd name="connsiteX2" fmla="*/ 0 w 2537254"/>
              <a:gd name="connsiteY2" fmla="*/ 1005016 h 1005016"/>
              <a:gd name="connsiteX3" fmla="*/ 0 w 2537254"/>
              <a:gd name="connsiteY3" fmla="*/ 1005016 h 1005016"/>
            </a:gdLst>
            <a:ahLst/>
            <a:cxnLst>
              <a:cxn ang="0">
                <a:pos x="connsiteX0" y="connsiteY0"/>
              </a:cxn>
              <a:cxn ang="0">
                <a:pos x="connsiteX1" y="connsiteY1"/>
              </a:cxn>
              <a:cxn ang="0">
                <a:pos x="connsiteX2" y="connsiteY2"/>
              </a:cxn>
              <a:cxn ang="0">
                <a:pos x="connsiteX3" y="connsiteY3"/>
              </a:cxn>
            </a:cxnLst>
            <a:rect l="l" t="t" r="r" b="b"/>
            <a:pathLst>
              <a:path w="2537254" h="1005016">
                <a:moveTo>
                  <a:pt x="2537254" y="0"/>
                </a:moveTo>
                <a:lnTo>
                  <a:pt x="1647567" y="0"/>
                </a:lnTo>
                <a:lnTo>
                  <a:pt x="0" y="1005016"/>
                </a:lnTo>
                <a:lnTo>
                  <a:pt x="0" y="1005016"/>
                </a:lnTo>
              </a:path>
            </a:pathLst>
          </a:cu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Forme libre 91">
            <a:extLst>
              <a:ext uri="{FF2B5EF4-FFF2-40B4-BE49-F238E27FC236}">
                <a16:creationId xmlns:a16="http://schemas.microsoft.com/office/drawing/2014/main" id="{703DCB64-9757-B67C-85F3-FAEADD2CA6E1}"/>
              </a:ext>
            </a:extLst>
          </p:cNvPr>
          <p:cNvSpPr/>
          <p:nvPr/>
        </p:nvSpPr>
        <p:spPr>
          <a:xfrm flipH="1" flipV="1">
            <a:off x="2325608" y="2895445"/>
            <a:ext cx="1117623" cy="73372"/>
          </a:xfrm>
          <a:custGeom>
            <a:avLst/>
            <a:gdLst>
              <a:gd name="connsiteX0" fmla="*/ 2537254 w 2537254"/>
              <a:gd name="connsiteY0" fmla="*/ 0 h 1005016"/>
              <a:gd name="connsiteX1" fmla="*/ 1647567 w 2537254"/>
              <a:gd name="connsiteY1" fmla="*/ 0 h 1005016"/>
              <a:gd name="connsiteX2" fmla="*/ 0 w 2537254"/>
              <a:gd name="connsiteY2" fmla="*/ 1005016 h 1005016"/>
              <a:gd name="connsiteX3" fmla="*/ 0 w 2537254"/>
              <a:gd name="connsiteY3" fmla="*/ 1005016 h 1005016"/>
            </a:gdLst>
            <a:ahLst/>
            <a:cxnLst>
              <a:cxn ang="0">
                <a:pos x="connsiteX0" y="connsiteY0"/>
              </a:cxn>
              <a:cxn ang="0">
                <a:pos x="connsiteX1" y="connsiteY1"/>
              </a:cxn>
              <a:cxn ang="0">
                <a:pos x="connsiteX2" y="connsiteY2"/>
              </a:cxn>
              <a:cxn ang="0">
                <a:pos x="connsiteX3" y="connsiteY3"/>
              </a:cxn>
            </a:cxnLst>
            <a:rect l="l" t="t" r="r" b="b"/>
            <a:pathLst>
              <a:path w="2537254" h="1005016">
                <a:moveTo>
                  <a:pt x="2537254" y="0"/>
                </a:moveTo>
                <a:lnTo>
                  <a:pt x="1647567" y="0"/>
                </a:lnTo>
                <a:lnTo>
                  <a:pt x="0" y="1005016"/>
                </a:lnTo>
                <a:lnTo>
                  <a:pt x="0" y="1005016"/>
                </a:lnTo>
              </a:path>
            </a:pathLst>
          </a:cu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Rectangle 92">
            <a:extLst>
              <a:ext uri="{FF2B5EF4-FFF2-40B4-BE49-F238E27FC236}">
                <a16:creationId xmlns:a16="http://schemas.microsoft.com/office/drawing/2014/main" id="{72FE09DA-596D-6B8D-236F-9C4A81EC5B11}"/>
              </a:ext>
            </a:extLst>
          </p:cNvPr>
          <p:cNvSpPr/>
          <p:nvPr/>
        </p:nvSpPr>
        <p:spPr>
          <a:xfrm>
            <a:off x="36285" y="1880947"/>
            <a:ext cx="2268000" cy="648000"/>
          </a:xfrm>
          <a:prstGeom prst="rect">
            <a:avLst/>
          </a:prstGeom>
          <a:solidFill>
            <a:schemeClr val="bg1">
              <a:lumMod val="75000"/>
            </a:schemeClr>
          </a:solidFill>
          <a:ln w="25400">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fr-FR" sz="1200" b="1" dirty="0">
                <a:solidFill>
                  <a:schemeClr val="tx1">
                    <a:lumMod val="65000"/>
                    <a:lumOff val="35000"/>
                  </a:schemeClr>
                </a:solidFill>
                <a:latin typeface="Arial Narrow" panose="020B0604020202020204" pitchFamily="34" charset="0"/>
                <a:cs typeface="Arial Narrow" panose="020B0604020202020204" pitchFamily="34" charset="0"/>
              </a:rPr>
              <a:t>CO SIVDBI</a:t>
            </a:r>
            <a:br>
              <a:rPr lang="fr-FR" sz="1200" b="1" dirty="0">
                <a:solidFill>
                  <a:schemeClr val="tx1">
                    <a:lumMod val="65000"/>
                    <a:lumOff val="35000"/>
                  </a:schemeClr>
                </a:solidFill>
                <a:latin typeface="Arial Narrow" panose="020B0604020202020204" pitchFamily="34" charset="0"/>
                <a:cs typeface="Arial Narrow" panose="020B0604020202020204" pitchFamily="34" charset="0"/>
              </a:rPr>
            </a:br>
            <a:r>
              <a:rPr lang="fr-FR" sz="1200" dirty="0">
                <a:solidFill>
                  <a:schemeClr val="tx1">
                    <a:lumMod val="65000"/>
                    <a:lumOff val="35000"/>
                  </a:schemeClr>
                </a:solidFill>
                <a:latin typeface="Arial Narrow" panose="020B0604020202020204" pitchFamily="34" charset="0"/>
                <a:cs typeface="Arial Narrow" panose="020B0604020202020204" pitchFamily="34" charset="0"/>
              </a:rPr>
              <a:t>Système d’Information de la Ville Durable Bâtiment Innovant</a:t>
            </a:r>
          </a:p>
        </p:txBody>
      </p:sp>
      <p:sp>
        <p:nvSpPr>
          <p:cNvPr id="94" name="Rectangle 93">
            <a:extLst>
              <a:ext uri="{FF2B5EF4-FFF2-40B4-BE49-F238E27FC236}">
                <a16:creationId xmlns:a16="http://schemas.microsoft.com/office/drawing/2014/main" id="{736A2BB4-0BC6-2987-7987-3DC08EFAAE4A}"/>
              </a:ext>
            </a:extLst>
          </p:cNvPr>
          <p:cNvSpPr/>
          <p:nvPr/>
        </p:nvSpPr>
        <p:spPr>
          <a:xfrm>
            <a:off x="36285" y="3339611"/>
            <a:ext cx="2268000" cy="648000"/>
          </a:xfrm>
          <a:prstGeom prst="rect">
            <a:avLst/>
          </a:prstGeom>
          <a:solidFill>
            <a:schemeClr val="bg1">
              <a:lumMod val="75000"/>
            </a:schemeClr>
          </a:solidFill>
          <a:ln w="25400">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b="1" dirty="0">
                <a:solidFill>
                  <a:schemeClr val="tx1">
                    <a:lumMod val="65000"/>
                    <a:lumOff val="35000"/>
                  </a:schemeClr>
                </a:solidFill>
                <a:latin typeface="Arial Narrow" panose="020B0604020202020204" pitchFamily="34" charset="0"/>
                <a:cs typeface="Arial Narrow" panose="020B0604020202020204" pitchFamily="34" charset="0"/>
              </a:rPr>
              <a:t>CO MESAP</a:t>
            </a:r>
            <a:br>
              <a:rPr lang="en-GB" sz="1200" b="1" dirty="0">
                <a:solidFill>
                  <a:schemeClr val="tx1">
                    <a:lumMod val="65000"/>
                    <a:lumOff val="35000"/>
                  </a:schemeClr>
                </a:solidFill>
                <a:latin typeface="Arial Narrow" panose="020B0604020202020204" pitchFamily="34" charset="0"/>
                <a:cs typeface="Arial Narrow" panose="020B0604020202020204" pitchFamily="34" charset="0"/>
              </a:rPr>
            </a:br>
            <a:r>
              <a:rPr lang="fr-FR" sz="1200" dirty="0">
                <a:solidFill>
                  <a:schemeClr val="tx1">
                    <a:lumMod val="65000"/>
                    <a:lumOff val="35000"/>
                  </a:schemeClr>
                </a:solidFill>
                <a:latin typeface="Arial Narrow" panose="020B0604020202020204" pitchFamily="34" charset="0"/>
                <a:cs typeface="Arial Narrow" panose="020B0604020202020204" pitchFamily="34" charset="0"/>
              </a:rPr>
              <a:t>Méthodes d’Évaluation de Scenarios d’Action Publique</a:t>
            </a:r>
          </a:p>
        </p:txBody>
      </p:sp>
      <p:sp>
        <p:nvSpPr>
          <p:cNvPr id="95" name="Rectangle 94">
            <a:extLst>
              <a:ext uri="{FF2B5EF4-FFF2-40B4-BE49-F238E27FC236}">
                <a16:creationId xmlns:a16="http://schemas.microsoft.com/office/drawing/2014/main" id="{71E12801-48F8-5704-04B5-87F5E2D5EA50}"/>
              </a:ext>
            </a:extLst>
          </p:cNvPr>
          <p:cNvSpPr/>
          <p:nvPr/>
        </p:nvSpPr>
        <p:spPr>
          <a:xfrm>
            <a:off x="36285" y="2604152"/>
            <a:ext cx="2268000" cy="648000"/>
          </a:xfrm>
          <a:prstGeom prst="rect">
            <a:avLst/>
          </a:prstGeom>
          <a:solidFill>
            <a:schemeClr val="bg1">
              <a:lumMod val="75000"/>
            </a:schemeClr>
          </a:solidFill>
          <a:ln w="25400">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fr-FR" sz="1200" b="1" dirty="0">
                <a:solidFill>
                  <a:schemeClr val="tx1">
                    <a:lumMod val="65000"/>
                    <a:lumOff val="35000"/>
                  </a:schemeClr>
                </a:solidFill>
                <a:latin typeface="Arial Narrow" panose="020B0604020202020204" pitchFamily="34" charset="0"/>
                <a:cs typeface="Arial Narrow" panose="020B0604020202020204" pitchFamily="34" charset="0"/>
              </a:rPr>
              <a:t>CO MISCIB</a:t>
            </a:r>
            <a:br>
              <a:rPr lang="fr-FR" sz="1200" b="1" dirty="0">
                <a:solidFill>
                  <a:schemeClr val="tx1">
                    <a:lumMod val="65000"/>
                    <a:lumOff val="35000"/>
                  </a:schemeClr>
                </a:solidFill>
                <a:latin typeface="Arial Narrow" panose="020B0604020202020204" pitchFamily="34" charset="0"/>
                <a:cs typeface="Arial Narrow" panose="020B0604020202020204" pitchFamily="34" charset="0"/>
              </a:rPr>
            </a:br>
            <a:r>
              <a:rPr lang="fr-FR" sz="1200" dirty="0">
                <a:solidFill>
                  <a:schemeClr val="tx1">
                    <a:lumMod val="65000"/>
                    <a:lumOff val="35000"/>
                  </a:schemeClr>
                </a:solidFill>
                <a:latin typeface="Arial Narrow" panose="020B0604020202020204" pitchFamily="34" charset="0"/>
                <a:cs typeface="Arial Narrow" panose="020B0604020202020204" pitchFamily="34" charset="0"/>
              </a:rPr>
              <a:t> Initiative en modélisation pour la Ville Durable et les Bâtiments Innovants</a:t>
            </a:r>
          </a:p>
        </p:txBody>
      </p:sp>
      <p:sp>
        <p:nvSpPr>
          <p:cNvPr id="96" name="ZoneTexte 95">
            <a:extLst>
              <a:ext uri="{FF2B5EF4-FFF2-40B4-BE49-F238E27FC236}">
                <a16:creationId xmlns:a16="http://schemas.microsoft.com/office/drawing/2014/main" id="{8164F4CB-C971-3C67-AF38-00FC635E9813}"/>
              </a:ext>
            </a:extLst>
          </p:cNvPr>
          <p:cNvSpPr txBox="1"/>
          <p:nvPr/>
        </p:nvSpPr>
        <p:spPr>
          <a:xfrm>
            <a:off x="3453263" y="2582077"/>
            <a:ext cx="2784954" cy="604540"/>
          </a:xfrm>
          <a:prstGeom prst="roundRect">
            <a:avLst>
              <a:gd name="adj" fmla="val 40820"/>
            </a:avLst>
          </a:prstGeom>
          <a:solidFill>
            <a:schemeClr val="bg1">
              <a:lumMod val="95000"/>
            </a:schemeClr>
          </a:solidFill>
          <a:ln w="25400">
            <a:solidFill>
              <a:srgbClr val="92D050"/>
            </a:solidFill>
          </a:ln>
        </p:spPr>
        <p:txBody>
          <a:bodyPr wrap="none" rtlCol="0" anchor="ctr">
            <a:spAutoFit/>
          </a:bodyPr>
          <a:lstStyle/>
          <a:p>
            <a:pPr algn="ctr"/>
            <a:r>
              <a:rPr lang="fr-FR" sz="1200" i="1" dirty="0">
                <a:solidFill>
                  <a:schemeClr val="tx1">
                    <a:lumMod val="65000"/>
                    <a:lumOff val="35000"/>
                  </a:schemeClr>
                </a:solidFill>
                <a:latin typeface="Arial" panose="020B0604020202020204" pitchFamily="34" charset="0"/>
                <a:cs typeface="Arial" panose="020B0604020202020204" pitchFamily="34" charset="0"/>
              </a:rPr>
              <a:t>Reportent</a:t>
            </a:r>
          </a:p>
          <a:p>
            <a:pPr algn="ctr"/>
            <a:r>
              <a:rPr lang="fr-FR" sz="1200" i="1" dirty="0">
                <a:solidFill>
                  <a:schemeClr val="tx1">
                    <a:lumMod val="65000"/>
                    <a:lumOff val="35000"/>
                  </a:schemeClr>
                </a:solidFill>
                <a:latin typeface="Arial" panose="020B0604020202020204" pitchFamily="34" charset="0"/>
                <a:cs typeface="Arial" panose="020B0604020202020204" pitchFamily="34" charset="0"/>
              </a:rPr>
              <a:t>(rapports &amp; présentations publiques)</a:t>
            </a:r>
          </a:p>
        </p:txBody>
      </p:sp>
      <p:cxnSp>
        <p:nvCxnSpPr>
          <p:cNvPr id="97" name="Connecteur droit 96">
            <a:extLst>
              <a:ext uri="{FF2B5EF4-FFF2-40B4-BE49-F238E27FC236}">
                <a16:creationId xmlns:a16="http://schemas.microsoft.com/office/drawing/2014/main" id="{7DF0B5D4-A945-2301-6368-F1482FB7119A}"/>
              </a:ext>
            </a:extLst>
          </p:cNvPr>
          <p:cNvCxnSpPr>
            <a:cxnSpLocks/>
          </p:cNvCxnSpPr>
          <p:nvPr/>
        </p:nvCxnSpPr>
        <p:spPr>
          <a:xfrm flipH="1">
            <a:off x="2790753" y="5225760"/>
            <a:ext cx="93666" cy="122712"/>
          </a:xfrm>
          <a:prstGeom prst="line">
            <a:avLst/>
          </a:prstGeom>
          <a:ln w="25400">
            <a:solidFill>
              <a:srgbClr val="FFC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98" name="Connecteur droit 97">
            <a:extLst>
              <a:ext uri="{FF2B5EF4-FFF2-40B4-BE49-F238E27FC236}">
                <a16:creationId xmlns:a16="http://schemas.microsoft.com/office/drawing/2014/main" id="{C26340C8-CCF4-7519-B6F3-AD3633B6F911}"/>
              </a:ext>
            </a:extLst>
          </p:cNvPr>
          <p:cNvCxnSpPr>
            <a:cxnSpLocks/>
          </p:cNvCxnSpPr>
          <p:nvPr/>
        </p:nvCxnSpPr>
        <p:spPr>
          <a:xfrm flipH="1">
            <a:off x="4173463" y="5664729"/>
            <a:ext cx="74412" cy="395834"/>
          </a:xfrm>
          <a:prstGeom prst="line">
            <a:avLst/>
          </a:prstGeom>
          <a:ln w="254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99" name="Connecteur droit 98">
            <a:extLst>
              <a:ext uri="{FF2B5EF4-FFF2-40B4-BE49-F238E27FC236}">
                <a16:creationId xmlns:a16="http://schemas.microsoft.com/office/drawing/2014/main" id="{4D993C07-5508-FBBE-F555-B32034D61CA8}"/>
              </a:ext>
            </a:extLst>
          </p:cNvPr>
          <p:cNvCxnSpPr>
            <a:cxnSpLocks/>
          </p:cNvCxnSpPr>
          <p:nvPr/>
        </p:nvCxnSpPr>
        <p:spPr>
          <a:xfrm>
            <a:off x="6098560" y="5521336"/>
            <a:ext cx="122132" cy="270031"/>
          </a:xfrm>
          <a:prstGeom prst="line">
            <a:avLst/>
          </a:prstGeom>
          <a:ln w="25400">
            <a:solidFill>
              <a:srgbClr val="00B0F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00" name="Connecteur droit 99">
            <a:extLst>
              <a:ext uri="{FF2B5EF4-FFF2-40B4-BE49-F238E27FC236}">
                <a16:creationId xmlns:a16="http://schemas.microsoft.com/office/drawing/2014/main" id="{51730A37-0187-EDCB-EC7F-4CA4465264D3}"/>
              </a:ext>
            </a:extLst>
          </p:cNvPr>
          <p:cNvCxnSpPr>
            <a:cxnSpLocks/>
          </p:cNvCxnSpPr>
          <p:nvPr/>
        </p:nvCxnSpPr>
        <p:spPr>
          <a:xfrm>
            <a:off x="7001370" y="4598514"/>
            <a:ext cx="294553" cy="261515"/>
          </a:xfrm>
          <a:prstGeom prst="line">
            <a:avLst/>
          </a:prstGeom>
          <a:ln w="25400">
            <a:solidFill>
              <a:srgbClr val="0070C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101" name="ZoneTexte 100">
            <a:extLst>
              <a:ext uri="{FF2B5EF4-FFF2-40B4-BE49-F238E27FC236}">
                <a16:creationId xmlns:a16="http://schemas.microsoft.com/office/drawing/2014/main" id="{C2A490AE-6DA4-D12A-76BB-3576D9497857}"/>
              </a:ext>
            </a:extLst>
          </p:cNvPr>
          <p:cNvSpPr txBox="1"/>
          <p:nvPr/>
        </p:nvSpPr>
        <p:spPr>
          <a:xfrm rot="18440758">
            <a:off x="2243847" y="3903223"/>
            <a:ext cx="2574791" cy="646331"/>
          </a:xfrm>
          <a:prstGeom prst="rect">
            <a:avLst/>
          </a:prstGeom>
          <a:noFill/>
        </p:spPr>
        <p:txBody>
          <a:bodyPr wrap="square" rtlCol="0">
            <a:spAutoFit/>
          </a:bodyPr>
          <a:lstStyle/>
          <a:p>
            <a:r>
              <a:rPr lang="fr-FR" sz="1200" i="1" dirty="0">
                <a:solidFill>
                  <a:schemeClr val="tx1">
                    <a:lumMod val="65000"/>
                    <a:lumOff val="35000"/>
                  </a:schemeClr>
                </a:solidFill>
                <a:latin typeface="Arial" panose="020B0604020202020204" pitchFamily="34" charset="0"/>
                <a:cs typeface="Arial" panose="020B0604020202020204" pitchFamily="34" charset="0"/>
              </a:rPr>
              <a:t>Échanges sur l’intérêt des résultats scientifiques et techniques du point de vue pratique</a:t>
            </a:r>
          </a:p>
        </p:txBody>
      </p:sp>
      <p:sp>
        <p:nvSpPr>
          <p:cNvPr id="102" name="ZoneTexte 101">
            <a:extLst>
              <a:ext uri="{FF2B5EF4-FFF2-40B4-BE49-F238E27FC236}">
                <a16:creationId xmlns:a16="http://schemas.microsoft.com/office/drawing/2014/main" id="{DBB22673-2F1C-E202-26B6-63DE0A8966EF}"/>
              </a:ext>
            </a:extLst>
          </p:cNvPr>
          <p:cNvSpPr txBox="1"/>
          <p:nvPr/>
        </p:nvSpPr>
        <p:spPr>
          <a:xfrm rot="16818087">
            <a:off x="3391689" y="4503720"/>
            <a:ext cx="2045367" cy="461665"/>
          </a:xfrm>
          <a:prstGeom prst="rect">
            <a:avLst/>
          </a:prstGeom>
          <a:noFill/>
        </p:spPr>
        <p:txBody>
          <a:bodyPr wrap="square" rtlCol="0" anchor="ctr">
            <a:spAutoFit/>
          </a:bodyPr>
          <a:lstStyle/>
          <a:p>
            <a:pPr algn="ctr"/>
            <a:r>
              <a:rPr lang="fr-FR" sz="1200" i="1" dirty="0">
                <a:solidFill>
                  <a:schemeClr val="tx1">
                    <a:lumMod val="65000"/>
                    <a:lumOff val="35000"/>
                  </a:schemeClr>
                </a:solidFill>
                <a:latin typeface="Arial" panose="020B0604020202020204" pitchFamily="34" charset="0"/>
                <a:cs typeface="Arial" panose="020B0604020202020204" pitchFamily="34" charset="0"/>
              </a:rPr>
              <a:t>Échanges sur les résultats scientifiques et techniques</a:t>
            </a:r>
          </a:p>
        </p:txBody>
      </p:sp>
      <p:sp>
        <p:nvSpPr>
          <p:cNvPr id="103" name="ZoneTexte 102">
            <a:extLst>
              <a:ext uri="{FF2B5EF4-FFF2-40B4-BE49-F238E27FC236}">
                <a16:creationId xmlns:a16="http://schemas.microsoft.com/office/drawing/2014/main" id="{90260EF9-A35C-5443-14E7-466488F4E999}"/>
              </a:ext>
            </a:extLst>
          </p:cNvPr>
          <p:cNvSpPr txBox="1"/>
          <p:nvPr/>
        </p:nvSpPr>
        <p:spPr>
          <a:xfrm rot="3968060">
            <a:off x="4133637" y="4021242"/>
            <a:ext cx="2686642" cy="646331"/>
          </a:xfrm>
          <a:prstGeom prst="rect">
            <a:avLst/>
          </a:prstGeom>
          <a:noFill/>
        </p:spPr>
        <p:txBody>
          <a:bodyPr wrap="square" rtlCol="0" anchor="ctr">
            <a:spAutoFit/>
          </a:bodyPr>
          <a:lstStyle/>
          <a:p>
            <a:pPr algn="r"/>
            <a:r>
              <a:rPr lang="fr-FR" sz="1200" i="1" dirty="0">
                <a:solidFill>
                  <a:schemeClr val="tx1">
                    <a:lumMod val="65000"/>
                    <a:lumOff val="35000"/>
                  </a:schemeClr>
                </a:solidFill>
                <a:latin typeface="Arial" panose="020B0604020202020204" pitchFamily="34" charset="0"/>
                <a:cs typeface="Arial" panose="020B0604020202020204" pitchFamily="34" charset="0"/>
              </a:rPr>
              <a:t>Échanges sur les positions institutionnelles (problèmes, solutions institutionnelles, etc.) </a:t>
            </a:r>
          </a:p>
        </p:txBody>
      </p:sp>
      <p:sp>
        <p:nvSpPr>
          <p:cNvPr id="104" name="ZoneTexte 103">
            <a:extLst>
              <a:ext uri="{FF2B5EF4-FFF2-40B4-BE49-F238E27FC236}">
                <a16:creationId xmlns:a16="http://schemas.microsoft.com/office/drawing/2014/main" id="{EA758D6B-83AC-BF9B-43CA-F5CBA7883DA6}"/>
              </a:ext>
            </a:extLst>
          </p:cNvPr>
          <p:cNvSpPr txBox="1"/>
          <p:nvPr/>
        </p:nvSpPr>
        <p:spPr>
          <a:xfrm rot="2503073">
            <a:off x="5079325" y="3660435"/>
            <a:ext cx="2332085" cy="461665"/>
          </a:xfrm>
          <a:prstGeom prst="rect">
            <a:avLst/>
          </a:prstGeom>
          <a:noFill/>
        </p:spPr>
        <p:txBody>
          <a:bodyPr wrap="square" rtlCol="0" anchor="ctr">
            <a:spAutoFit/>
          </a:bodyPr>
          <a:lstStyle/>
          <a:p>
            <a:pPr algn="r"/>
            <a:r>
              <a:rPr lang="fr-FR" sz="1200" i="1" dirty="0">
                <a:solidFill>
                  <a:schemeClr val="tx1">
                    <a:lumMod val="65000"/>
                    <a:lumOff val="35000"/>
                  </a:schemeClr>
                </a:solidFill>
                <a:latin typeface="Arial" panose="020B0604020202020204" pitchFamily="34" charset="0"/>
                <a:cs typeface="Arial" panose="020B0604020202020204" pitchFamily="34" charset="0"/>
              </a:rPr>
              <a:t>Suivi ANR, échanges autour des rapports d’étape</a:t>
            </a:r>
          </a:p>
        </p:txBody>
      </p:sp>
      <p:sp>
        <p:nvSpPr>
          <p:cNvPr id="105" name="Triangle 104">
            <a:extLst>
              <a:ext uri="{FF2B5EF4-FFF2-40B4-BE49-F238E27FC236}">
                <a16:creationId xmlns:a16="http://schemas.microsoft.com/office/drawing/2014/main" id="{11B6A1A7-0E70-CD8F-8FF6-F23570ED316D}"/>
              </a:ext>
            </a:extLst>
          </p:cNvPr>
          <p:cNvSpPr/>
          <p:nvPr/>
        </p:nvSpPr>
        <p:spPr>
          <a:xfrm flipV="1">
            <a:off x="3649359" y="1349806"/>
            <a:ext cx="2401548" cy="292239"/>
          </a:xfrm>
          <a:prstGeom prst="triangle">
            <a:avLst/>
          </a:prstGeom>
          <a:solidFill>
            <a:srgbClr val="92D05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ZoneTexte 105">
            <a:extLst>
              <a:ext uri="{FF2B5EF4-FFF2-40B4-BE49-F238E27FC236}">
                <a16:creationId xmlns:a16="http://schemas.microsoft.com/office/drawing/2014/main" id="{73B1A0A6-742E-FAB0-36B6-566EBCD2F694}"/>
              </a:ext>
            </a:extLst>
          </p:cNvPr>
          <p:cNvSpPr txBox="1"/>
          <p:nvPr/>
        </p:nvSpPr>
        <p:spPr>
          <a:xfrm>
            <a:off x="3738523" y="1860262"/>
            <a:ext cx="2206053" cy="307777"/>
          </a:xfrm>
          <a:prstGeom prst="rect">
            <a:avLst/>
          </a:prstGeom>
          <a:noFill/>
        </p:spPr>
        <p:txBody>
          <a:bodyPr wrap="none" rtlCol="0">
            <a:spAutoFit/>
          </a:bodyPr>
          <a:lstStyle/>
          <a:p>
            <a:pPr algn="ctr"/>
            <a:r>
              <a:rPr lang="fr-FR" sz="1400" dirty="0">
                <a:solidFill>
                  <a:schemeClr val="tx1">
                    <a:lumMod val="65000"/>
                    <a:lumOff val="35000"/>
                  </a:schemeClr>
                </a:solidFill>
                <a:latin typeface="Arial" panose="020B0604020202020204" pitchFamily="34" charset="0"/>
                <a:cs typeface="Arial" panose="020B0604020202020204" pitchFamily="34" charset="0"/>
              </a:rPr>
              <a:t>Journées annuelles VDBI</a:t>
            </a:r>
          </a:p>
        </p:txBody>
      </p:sp>
      <p:sp>
        <p:nvSpPr>
          <p:cNvPr id="107" name="Triangle 106">
            <a:extLst>
              <a:ext uri="{FF2B5EF4-FFF2-40B4-BE49-F238E27FC236}">
                <a16:creationId xmlns:a16="http://schemas.microsoft.com/office/drawing/2014/main" id="{D7D09DFD-1CB9-22FB-B852-2AC3006DB516}"/>
              </a:ext>
            </a:extLst>
          </p:cNvPr>
          <p:cNvSpPr/>
          <p:nvPr/>
        </p:nvSpPr>
        <p:spPr>
          <a:xfrm rot="10800000" flipH="1">
            <a:off x="4605972" y="2127095"/>
            <a:ext cx="463713" cy="399753"/>
          </a:xfrm>
          <a:prstGeom prst="triangle">
            <a:avLst/>
          </a:prstGeom>
          <a:solidFill>
            <a:srgbClr val="00B050"/>
          </a:solid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ZoneTexte 107">
            <a:extLst>
              <a:ext uri="{FF2B5EF4-FFF2-40B4-BE49-F238E27FC236}">
                <a16:creationId xmlns:a16="http://schemas.microsoft.com/office/drawing/2014/main" id="{01F939C9-1D0C-C7F0-DCB3-59B43B582A04}"/>
              </a:ext>
            </a:extLst>
          </p:cNvPr>
          <p:cNvSpPr txBox="1"/>
          <p:nvPr/>
        </p:nvSpPr>
        <p:spPr>
          <a:xfrm rot="16200000">
            <a:off x="1876563" y="914584"/>
            <a:ext cx="1375974" cy="646331"/>
          </a:xfrm>
          <a:prstGeom prst="rect">
            <a:avLst/>
          </a:prstGeom>
          <a:noFill/>
        </p:spPr>
        <p:txBody>
          <a:bodyPr wrap="square" rtlCol="0">
            <a:spAutoFit/>
          </a:bodyPr>
          <a:lstStyle/>
          <a:p>
            <a:pPr algn="ctr"/>
            <a:r>
              <a:rPr lang="fr-FR" sz="1200" i="1" dirty="0">
                <a:solidFill>
                  <a:schemeClr val="tx1">
                    <a:lumMod val="65000"/>
                    <a:lumOff val="35000"/>
                  </a:schemeClr>
                </a:solidFill>
                <a:latin typeface="Arial" panose="020B0604020202020204" pitchFamily="34" charset="0"/>
                <a:cs typeface="Arial" panose="020B0604020202020204" pitchFamily="34" charset="0"/>
              </a:rPr>
              <a:t>Échanges autant que nécessaires</a:t>
            </a:r>
          </a:p>
          <a:p>
            <a:pPr algn="ctr"/>
            <a:r>
              <a:rPr lang="fr-FR" sz="1200" i="1" dirty="0">
                <a:solidFill>
                  <a:schemeClr val="tx1">
                    <a:lumMod val="65000"/>
                    <a:lumOff val="35000"/>
                  </a:schemeClr>
                </a:solidFill>
                <a:latin typeface="Arial" panose="020B0604020202020204" pitchFamily="34" charset="0"/>
                <a:cs typeface="Arial" panose="020B0604020202020204" pitchFamily="34" charset="0"/>
              </a:rPr>
              <a:t>« quotidiens »</a:t>
            </a:r>
            <a:endParaRPr lang="fr-FR" sz="1200" dirty="0">
              <a:solidFill>
                <a:schemeClr val="tx1">
                  <a:lumMod val="65000"/>
                  <a:lumOff val="35000"/>
                </a:schemeClr>
              </a:solidFill>
            </a:endParaRPr>
          </a:p>
        </p:txBody>
      </p:sp>
      <p:sp>
        <p:nvSpPr>
          <p:cNvPr id="109" name="ZoneTexte 108">
            <a:extLst>
              <a:ext uri="{FF2B5EF4-FFF2-40B4-BE49-F238E27FC236}">
                <a16:creationId xmlns:a16="http://schemas.microsoft.com/office/drawing/2014/main" id="{10FD2487-E054-F4AD-B89D-6CE7214CB88C}"/>
              </a:ext>
            </a:extLst>
          </p:cNvPr>
          <p:cNvSpPr txBox="1"/>
          <p:nvPr/>
        </p:nvSpPr>
        <p:spPr>
          <a:xfrm rot="5400000">
            <a:off x="7100468" y="866685"/>
            <a:ext cx="1375974" cy="646331"/>
          </a:xfrm>
          <a:prstGeom prst="rect">
            <a:avLst/>
          </a:prstGeom>
          <a:noFill/>
        </p:spPr>
        <p:txBody>
          <a:bodyPr wrap="square" rtlCol="0">
            <a:spAutoFit/>
          </a:bodyPr>
          <a:lstStyle/>
          <a:p>
            <a:pPr algn="ctr"/>
            <a:r>
              <a:rPr lang="fr-FR" sz="1200" i="1" dirty="0">
                <a:solidFill>
                  <a:schemeClr val="tx1">
                    <a:lumMod val="65000"/>
                    <a:lumOff val="35000"/>
                  </a:schemeClr>
                </a:solidFill>
                <a:latin typeface="Arial" panose="020B0604020202020204" pitchFamily="34" charset="0"/>
                <a:cs typeface="Arial" panose="020B0604020202020204" pitchFamily="34" charset="0"/>
              </a:rPr>
              <a:t>Échanges autant que nécessaire</a:t>
            </a:r>
          </a:p>
          <a:p>
            <a:pPr algn="ctr"/>
            <a:r>
              <a:rPr lang="fr-FR" sz="1200" i="1" dirty="0">
                <a:solidFill>
                  <a:schemeClr val="tx1">
                    <a:lumMod val="65000"/>
                    <a:lumOff val="35000"/>
                  </a:schemeClr>
                </a:solidFill>
                <a:latin typeface="Arial" panose="020B0604020202020204" pitchFamily="34" charset="0"/>
                <a:cs typeface="Arial" panose="020B0604020202020204" pitchFamily="34" charset="0"/>
              </a:rPr>
              <a:t>« quotidiens »</a:t>
            </a:r>
            <a:endParaRPr lang="fr-FR" sz="1200" dirty="0">
              <a:solidFill>
                <a:schemeClr val="tx1">
                  <a:lumMod val="65000"/>
                  <a:lumOff val="35000"/>
                </a:schemeClr>
              </a:solidFill>
            </a:endParaRPr>
          </a:p>
        </p:txBody>
      </p:sp>
      <p:cxnSp>
        <p:nvCxnSpPr>
          <p:cNvPr id="110" name="Connecteur droit 109">
            <a:extLst>
              <a:ext uri="{FF2B5EF4-FFF2-40B4-BE49-F238E27FC236}">
                <a16:creationId xmlns:a16="http://schemas.microsoft.com/office/drawing/2014/main" id="{BA2F57AB-36D5-2DEF-102B-634F7A839933}"/>
              </a:ext>
            </a:extLst>
          </p:cNvPr>
          <p:cNvCxnSpPr>
            <a:cxnSpLocks/>
          </p:cNvCxnSpPr>
          <p:nvPr/>
        </p:nvCxnSpPr>
        <p:spPr>
          <a:xfrm flipH="1">
            <a:off x="4289055" y="3195234"/>
            <a:ext cx="138692" cy="179433"/>
          </a:xfrm>
          <a:prstGeom prst="line">
            <a:avLst/>
          </a:prstGeom>
          <a:ln w="25400">
            <a:solidFill>
              <a:srgbClr val="92D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1" name="Connecteur droit 110">
            <a:extLst>
              <a:ext uri="{FF2B5EF4-FFF2-40B4-BE49-F238E27FC236}">
                <a16:creationId xmlns:a16="http://schemas.microsoft.com/office/drawing/2014/main" id="{5900172F-38AD-226B-E88A-C2A98A71FCEB}"/>
              </a:ext>
            </a:extLst>
          </p:cNvPr>
          <p:cNvCxnSpPr>
            <a:cxnSpLocks/>
          </p:cNvCxnSpPr>
          <p:nvPr/>
        </p:nvCxnSpPr>
        <p:spPr>
          <a:xfrm flipH="1">
            <a:off x="4607747" y="3210926"/>
            <a:ext cx="107995" cy="568367"/>
          </a:xfrm>
          <a:prstGeom prst="line">
            <a:avLst/>
          </a:prstGeom>
          <a:ln w="25400">
            <a:solidFill>
              <a:srgbClr val="92D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2" name="Connecteur droit 111">
            <a:extLst>
              <a:ext uri="{FF2B5EF4-FFF2-40B4-BE49-F238E27FC236}">
                <a16:creationId xmlns:a16="http://schemas.microsoft.com/office/drawing/2014/main" id="{171629D9-A42C-E552-C6DD-F6E12AE3B2DE}"/>
              </a:ext>
            </a:extLst>
          </p:cNvPr>
          <p:cNvCxnSpPr>
            <a:cxnSpLocks/>
          </p:cNvCxnSpPr>
          <p:nvPr/>
        </p:nvCxnSpPr>
        <p:spPr>
          <a:xfrm>
            <a:off x="5038817" y="3192254"/>
            <a:ext cx="200337" cy="442940"/>
          </a:xfrm>
          <a:prstGeom prst="line">
            <a:avLst/>
          </a:prstGeom>
          <a:ln w="25400">
            <a:solidFill>
              <a:srgbClr val="92D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3" name="Connecteur droit 112">
            <a:extLst>
              <a:ext uri="{FF2B5EF4-FFF2-40B4-BE49-F238E27FC236}">
                <a16:creationId xmlns:a16="http://schemas.microsoft.com/office/drawing/2014/main" id="{A1734F9B-87A9-3676-BECE-443BFDF88E15}"/>
              </a:ext>
            </a:extLst>
          </p:cNvPr>
          <p:cNvCxnSpPr>
            <a:cxnSpLocks/>
          </p:cNvCxnSpPr>
          <p:nvPr/>
        </p:nvCxnSpPr>
        <p:spPr>
          <a:xfrm>
            <a:off x="5425613" y="3193188"/>
            <a:ext cx="286765" cy="250028"/>
          </a:xfrm>
          <a:prstGeom prst="line">
            <a:avLst/>
          </a:prstGeom>
          <a:ln w="25400">
            <a:solidFill>
              <a:srgbClr val="92D050"/>
            </a:solidFill>
            <a:tailEnd type="stealth" w="lg" len="lg"/>
          </a:ln>
        </p:spPr>
        <p:style>
          <a:lnRef idx="1">
            <a:schemeClr val="accent1"/>
          </a:lnRef>
          <a:fillRef idx="0">
            <a:schemeClr val="accent1"/>
          </a:fillRef>
          <a:effectRef idx="0">
            <a:schemeClr val="accent1"/>
          </a:effectRef>
          <a:fontRef idx="minor">
            <a:schemeClr val="tx1"/>
          </a:fontRef>
        </p:style>
      </p:cxnSp>
      <p:sp>
        <p:nvSpPr>
          <p:cNvPr id="114" name="Forme libre 113">
            <a:extLst>
              <a:ext uri="{FF2B5EF4-FFF2-40B4-BE49-F238E27FC236}">
                <a16:creationId xmlns:a16="http://schemas.microsoft.com/office/drawing/2014/main" id="{E96A042B-BF32-D78F-AACE-8CDBEE703CBE}"/>
              </a:ext>
            </a:extLst>
          </p:cNvPr>
          <p:cNvSpPr/>
          <p:nvPr/>
        </p:nvSpPr>
        <p:spPr>
          <a:xfrm>
            <a:off x="6903308" y="568411"/>
            <a:ext cx="955589" cy="3286897"/>
          </a:xfrm>
          <a:custGeom>
            <a:avLst/>
            <a:gdLst>
              <a:gd name="connsiteX0" fmla="*/ 955589 w 955589"/>
              <a:gd name="connsiteY0" fmla="*/ 3286897 h 3286897"/>
              <a:gd name="connsiteX1" fmla="*/ 955589 w 955589"/>
              <a:gd name="connsiteY1" fmla="*/ 3286897 h 3286897"/>
              <a:gd name="connsiteX2" fmla="*/ 955589 w 955589"/>
              <a:gd name="connsiteY2" fmla="*/ 0 h 3286897"/>
              <a:gd name="connsiteX3" fmla="*/ 0 w 955589"/>
              <a:gd name="connsiteY3" fmla="*/ 0 h 3286897"/>
              <a:gd name="connsiteX4" fmla="*/ 0 w 955589"/>
              <a:gd name="connsiteY4" fmla="*/ 8238 h 3286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589" h="3286897">
                <a:moveTo>
                  <a:pt x="955589" y="3286897"/>
                </a:moveTo>
                <a:lnTo>
                  <a:pt x="955589" y="3286897"/>
                </a:lnTo>
                <a:lnTo>
                  <a:pt x="955589" y="0"/>
                </a:lnTo>
                <a:lnTo>
                  <a:pt x="0" y="0"/>
                </a:lnTo>
                <a:lnTo>
                  <a:pt x="0" y="8238"/>
                </a:ln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Forme libre 114">
            <a:extLst>
              <a:ext uri="{FF2B5EF4-FFF2-40B4-BE49-F238E27FC236}">
                <a16:creationId xmlns:a16="http://schemas.microsoft.com/office/drawing/2014/main" id="{BA75C4DF-9932-6446-E099-C6236B1C3DCA}"/>
              </a:ext>
            </a:extLst>
          </p:cNvPr>
          <p:cNvSpPr/>
          <p:nvPr/>
        </p:nvSpPr>
        <p:spPr>
          <a:xfrm flipH="1">
            <a:off x="2672957" y="568411"/>
            <a:ext cx="955589" cy="3093407"/>
          </a:xfrm>
          <a:custGeom>
            <a:avLst/>
            <a:gdLst>
              <a:gd name="connsiteX0" fmla="*/ 955589 w 955589"/>
              <a:gd name="connsiteY0" fmla="*/ 3286897 h 3286897"/>
              <a:gd name="connsiteX1" fmla="*/ 955589 w 955589"/>
              <a:gd name="connsiteY1" fmla="*/ 3286897 h 3286897"/>
              <a:gd name="connsiteX2" fmla="*/ 955589 w 955589"/>
              <a:gd name="connsiteY2" fmla="*/ 0 h 3286897"/>
              <a:gd name="connsiteX3" fmla="*/ 0 w 955589"/>
              <a:gd name="connsiteY3" fmla="*/ 0 h 3286897"/>
              <a:gd name="connsiteX4" fmla="*/ 0 w 955589"/>
              <a:gd name="connsiteY4" fmla="*/ 8238 h 3286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589" h="3286897">
                <a:moveTo>
                  <a:pt x="955589" y="3286897"/>
                </a:moveTo>
                <a:lnTo>
                  <a:pt x="955589" y="3286897"/>
                </a:lnTo>
                <a:lnTo>
                  <a:pt x="955589" y="0"/>
                </a:lnTo>
                <a:lnTo>
                  <a:pt x="0" y="0"/>
                </a:lnTo>
                <a:lnTo>
                  <a:pt x="0" y="8238"/>
                </a:ln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Sous-titre 5">
            <a:extLst>
              <a:ext uri="{FF2B5EF4-FFF2-40B4-BE49-F238E27FC236}">
                <a16:creationId xmlns:a16="http://schemas.microsoft.com/office/drawing/2014/main" id="{B464162E-1541-A3AB-0EC4-32694EB91721}"/>
              </a:ext>
            </a:extLst>
          </p:cNvPr>
          <p:cNvSpPr txBox="1">
            <a:spLocks/>
          </p:cNvSpPr>
          <p:nvPr/>
        </p:nvSpPr>
        <p:spPr>
          <a:xfrm>
            <a:off x="2973859" y="19795"/>
            <a:ext cx="3921211" cy="1013651"/>
          </a:xfrm>
          <a:prstGeom prst="rect">
            <a:avLst/>
          </a:prstGeom>
          <a:solidFill>
            <a:srgbClr val="92D050"/>
          </a:solidFill>
          <a:ln w="25400" cap="flat" cmpd="sng" algn="ctr">
            <a:solidFill>
              <a:srgbClr val="FFC00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fr-FR" sz="1400" b="1" dirty="0">
                <a:solidFill>
                  <a:schemeClr val="tx1">
                    <a:lumMod val="65000"/>
                    <a:lumOff val="35000"/>
                  </a:schemeClr>
                </a:solidFill>
                <a:latin typeface="Arial Narrow" panose="020B0604020202020204" pitchFamily="34" charset="0"/>
                <a:cs typeface="Arial Narrow" panose="020B0604020202020204" pitchFamily="34" charset="0"/>
              </a:rPr>
              <a:t>Gouvernance &amp; Dispositif d’Animation</a:t>
            </a:r>
          </a:p>
          <a:p>
            <a:pPr marL="0" indent="0" algn="ctr">
              <a:buNone/>
            </a:pPr>
            <a:r>
              <a:rPr lang="fr-FR" sz="1400" dirty="0">
                <a:solidFill>
                  <a:schemeClr val="tx1">
                    <a:lumMod val="65000"/>
                    <a:lumOff val="35000"/>
                  </a:schemeClr>
                </a:solidFill>
                <a:latin typeface="Arial Narrow" panose="020B0604020202020204" pitchFamily="34" charset="0"/>
                <a:cs typeface="Arial Narrow" panose="020B0604020202020204" pitchFamily="34" charset="0"/>
              </a:rPr>
              <a:t>Directeurs de programme et responsables des projets et des centres opérationnels</a:t>
            </a:r>
          </a:p>
        </p:txBody>
      </p:sp>
      <p:sp>
        <p:nvSpPr>
          <p:cNvPr id="117" name="ZoneTexte 116">
            <a:extLst>
              <a:ext uri="{FF2B5EF4-FFF2-40B4-BE49-F238E27FC236}">
                <a16:creationId xmlns:a16="http://schemas.microsoft.com/office/drawing/2014/main" id="{DA49D3B8-7AD5-06CE-C24D-744B67901EBD}"/>
              </a:ext>
            </a:extLst>
          </p:cNvPr>
          <p:cNvSpPr txBox="1"/>
          <p:nvPr/>
        </p:nvSpPr>
        <p:spPr>
          <a:xfrm>
            <a:off x="288198" y="952520"/>
            <a:ext cx="1691040" cy="461665"/>
          </a:xfrm>
          <a:prstGeom prst="rect">
            <a:avLst/>
          </a:prstGeom>
          <a:noFill/>
        </p:spPr>
        <p:txBody>
          <a:bodyPr wrap="none" rtlCol="0">
            <a:spAutoFit/>
          </a:bodyPr>
          <a:lstStyle/>
          <a:p>
            <a:r>
              <a:rPr lang="fr-FR" sz="1200" dirty="0">
                <a:solidFill>
                  <a:schemeClr val="tx1">
                    <a:lumMod val="65000"/>
                    <a:lumOff val="35000"/>
                  </a:schemeClr>
                </a:solidFill>
                <a:latin typeface="Arial" panose="020B0604020202020204" pitchFamily="34" charset="0"/>
                <a:cs typeface="Arial" panose="020B0604020202020204" pitchFamily="34" charset="0"/>
              </a:rPr>
              <a:t>Veille, éditorialisation</a:t>
            </a:r>
          </a:p>
          <a:p>
            <a:r>
              <a:rPr lang="fr-FR" sz="1200" dirty="0">
                <a:solidFill>
                  <a:schemeClr val="tx1">
                    <a:lumMod val="65000"/>
                    <a:lumOff val="35000"/>
                  </a:schemeClr>
                </a:solidFill>
                <a:latin typeface="Arial" panose="020B0604020202020204" pitchFamily="34" charset="0"/>
                <a:cs typeface="Arial" panose="020B0604020202020204" pitchFamily="34" charset="0"/>
              </a:rPr>
              <a:t>(faire savoir, informer)</a:t>
            </a:r>
          </a:p>
        </p:txBody>
      </p:sp>
      <p:sp>
        <p:nvSpPr>
          <p:cNvPr id="118" name="ZoneTexte 117">
            <a:extLst>
              <a:ext uri="{FF2B5EF4-FFF2-40B4-BE49-F238E27FC236}">
                <a16:creationId xmlns:a16="http://schemas.microsoft.com/office/drawing/2014/main" id="{24319013-50FC-EEC4-A4BF-52BC467D7009}"/>
              </a:ext>
            </a:extLst>
          </p:cNvPr>
          <p:cNvSpPr txBox="1"/>
          <p:nvPr/>
        </p:nvSpPr>
        <p:spPr>
          <a:xfrm>
            <a:off x="8266742" y="906644"/>
            <a:ext cx="1691040" cy="461665"/>
          </a:xfrm>
          <a:prstGeom prst="rect">
            <a:avLst/>
          </a:prstGeom>
          <a:noFill/>
        </p:spPr>
        <p:txBody>
          <a:bodyPr wrap="none" rtlCol="0">
            <a:spAutoFit/>
          </a:bodyPr>
          <a:lstStyle/>
          <a:p>
            <a:r>
              <a:rPr lang="fr-FR" sz="1200" dirty="0">
                <a:solidFill>
                  <a:schemeClr val="tx1">
                    <a:lumMod val="65000"/>
                    <a:lumOff val="35000"/>
                  </a:schemeClr>
                </a:solidFill>
                <a:latin typeface="Arial" panose="020B0604020202020204" pitchFamily="34" charset="0"/>
                <a:cs typeface="Arial" panose="020B0604020202020204" pitchFamily="34" charset="0"/>
              </a:rPr>
              <a:t>Veille, éditorialisation</a:t>
            </a:r>
          </a:p>
          <a:p>
            <a:r>
              <a:rPr lang="fr-FR" sz="1200" dirty="0">
                <a:solidFill>
                  <a:schemeClr val="tx1">
                    <a:lumMod val="65000"/>
                    <a:lumOff val="35000"/>
                  </a:schemeClr>
                </a:solidFill>
                <a:latin typeface="Arial" panose="020B0604020202020204" pitchFamily="34" charset="0"/>
                <a:cs typeface="Arial" panose="020B0604020202020204" pitchFamily="34" charset="0"/>
              </a:rPr>
              <a:t>(faire savoir, informer)</a:t>
            </a:r>
          </a:p>
        </p:txBody>
      </p:sp>
      <p:sp>
        <p:nvSpPr>
          <p:cNvPr id="119" name="Forme libre 118">
            <a:extLst>
              <a:ext uri="{FF2B5EF4-FFF2-40B4-BE49-F238E27FC236}">
                <a16:creationId xmlns:a16="http://schemas.microsoft.com/office/drawing/2014/main" id="{BB42838B-5E51-A321-82FB-2B9C97CAEE65}"/>
              </a:ext>
            </a:extLst>
          </p:cNvPr>
          <p:cNvSpPr/>
          <p:nvPr/>
        </p:nvSpPr>
        <p:spPr>
          <a:xfrm>
            <a:off x="6919784" y="288324"/>
            <a:ext cx="2209598" cy="626076"/>
          </a:xfrm>
          <a:custGeom>
            <a:avLst/>
            <a:gdLst>
              <a:gd name="connsiteX0" fmla="*/ 0 w 2209598"/>
              <a:gd name="connsiteY0" fmla="*/ 0 h 626076"/>
              <a:gd name="connsiteX1" fmla="*/ 1853513 w 2209598"/>
              <a:gd name="connsiteY1" fmla="*/ 222422 h 626076"/>
              <a:gd name="connsiteX2" fmla="*/ 2207740 w 2209598"/>
              <a:gd name="connsiteY2" fmla="*/ 626076 h 626076"/>
            </a:gdLst>
            <a:ahLst/>
            <a:cxnLst>
              <a:cxn ang="0">
                <a:pos x="connsiteX0" y="connsiteY0"/>
              </a:cxn>
              <a:cxn ang="0">
                <a:pos x="connsiteX1" y="connsiteY1"/>
              </a:cxn>
              <a:cxn ang="0">
                <a:pos x="connsiteX2" y="connsiteY2"/>
              </a:cxn>
            </a:cxnLst>
            <a:rect l="l" t="t" r="r" b="b"/>
            <a:pathLst>
              <a:path w="2209598" h="626076">
                <a:moveTo>
                  <a:pt x="0" y="0"/>
                </a:moveTo>
                <a:cubicBezTo>
                  <a:pt x="742778" y="59038"/>
                  <a:pt x="1485556" y="118076"/>
                  <a:pt x="1853513" y="222422"/>
                </a:cubicBezTo>
                <a:cubicBezTo>
                  <a:pt x="2221470" y="326768"/>
                  <a:pt x="2214605" y="476422"/>
                  <a:pt x="2207740" y="626076"/>
                </a:cubicBez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Forme libre 119">
            <a:extLst>
              <a:ext uri="{FF2B5EF4-FFF2-40B4-BE49-F238E27FC236}">
                <a16:creationId xmlns:a16="http://schemas.microsoft.com/office/drawing/2014/main" id="{E31B49E5-05B4-F63D-7313-6A3487331354}"/>
              </a:ext>
            </a:extLst>
          </p:cNvPr>
          <p:cNvSpPr/>
          <p:nvPr/>
        </p:nvSpPr>
        <p:spPr>
          <a:xfrm flipH="1">
            <a:off x="761607" y="298567"/>
            <a:ext cx="2209598" cy="626076"/>
          </a:xfrm>
          <a:custGeom>
            <a:avLst/>
            <a:gdLst>
              <a:gd name="connsiteX0" fmla="*/ 0 w 2209598"/>
              <a:gd name="connsiteY0" fmla="*/ 0 h 626076"/>
              <a:gd name="connsiteX1" fmla="*/ 1853513 w 2209598"/>
              <a:gd name="connsiteY1" fmla="*/ 222422 h 626076"/>
              <a:gd name="connsiteX2" fmla="*/ 2207740 w 2209598"/>
              <a:gd name="connsiteY2" fmla="*/ 626076 h 626076"/>
            </a:gdLst>
            <a:ahLst/>
            <a:cxnLst>
              <a:cxn ang="0">
                <a:pos x="connsiteX0" y="connsiteY0"/>
              </a:cxn>
              <a:cxn ang="0">
                <a:pos x="connsiteX1" y="connsiteY1"/>
              </a:cxn>
              <a:cxn ang="0">
                <a:pos x="connsiteX2" y="connsiteY2"/>
              </a:cxn>
            </a:cxnLst>
            <a:rect l="l" t="t" r="r" b="b"/>
            <a:pathLst>
              <a:path w="2209598" h="626076">
                <a:moveTo>
                  <a:pt x="0" y="0"/>
                </a:moveTo>
                <a:cubicBezTo>
                  <a:pt x="742778" y="59038"/>
                  <a:pt x="1485556" y="118076"/>
                  <a:pt x="1853513" y="222422"/>
                </a:cubicBezTo>
                <a:cubicBezTo>
                  <a:pt x="2221470" y="326768"/>
                  <a:pt x="2214605" y="476422"/>
                  <a:pt x="2207740" y="626076"/>
                </a:cubicBez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1" name="Connecteur droit 120">
            <a:extLst>
              <a:ext uri="{FF2B5EF4-FFF2-40B4-BE49-F238E27FC236}">
                <a16:creationId xmlns:a16="http://schemas.microsoft.com/office/drawing/2014/main" id="{CB9C858E-FEDF-CBC6-BB61-22F1D884D531}"/>
              </a:ext>
            </a:extLst>
          </p:cNvPr>
          <p:cNvCxnSpPr>
            <a:cxnSpLocks/>
          </p:cNvCxnSpPr>
          <p:nvPr/>
        </p:nvCxnSpPr>
        <p:spPr>
          <a:xfrm>
            <a:off x="749784" y="1414185"/>
            <a:ext cx="0" cy="384382"/>
          </a:xfrm>
          <a:prstGeom prst="line">
            <a:avLst/>
          </a:prstGeom>
          <a:ln w="12700">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2" name="Connecteur droit 121">
            <a:extLst>
              <a:ext uri="{FF2B5EF4-FFF2-40B4-BE49-F238E27FC236}">
                <a16:creationId xmlns:a16="http://schemas.microsoft.com/office/drawing/2014/main" id="{D7F07BAE-A720-44F1-63B6-C296670F0878}"/>
              </a:ext>
            </a:extLst>
          </p:cNvPr>
          <p:cNvCxnSpPr>
            <a:cxnSpLocks/>
          </p:cNvCxnSpPr>
          <p:nvPr/>
        </p:nvCxnSpPr>
        <p:spPr>
          <a:xfrm>
            <a:off x="9112262" y="1310300"/>
            <a:ext cx="0" cy="384382"/>
          </a:xfrm>
          <a:prstGeom prst="line">
            <a:avLst/>
          </a:prstGeom>
          <a:ln w="12700">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123" name="Triangle 122">
            <a:extLst>
              <a:ext uri="{FF2B5EF4-FFF2-40B4-BE49-F238E27FC236}">
                <a16:creationId xmlns:a16="http://schemas.microsoft.com/office/drawing/2014/main" id="{07379A00-9649-F72E-DACA-4FEEF9D2C964}"/>
              </a:ext>
            </a:extLst>
          </p:cNvPr>
          <p:cNvSpPr/>
          <p:nvPr/>
        </p:nvSpPr>
        <p:spPr>
          <a:xfrm rot="10800000" flipH="1">
            <a:off x="8666707" y="4232420"/>
            <a:ext cx="463713" cy="399753"/>
          </a:xfrm>
          <a:prstGeom prst="triangle">
            <a:avLst/>
          </a:prstGeom>
          <a:solidFill>
            <a:schemeClr val="tx1">
              <a:lumMod val="50000"/>
              <a:lumOff val="50000"/>
            </a:schemeClr>
          </a:solidFill>
          <a:ln w="190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Triangle 123">
            <a:extLst>
              <a:ext uri="{FF2B5EF4-FFF2-40B4-BE49-F238E27FC236}">
                <a16:creationId xmlns:a16="http://schemas.microsoft.com/office/drawing/2014/main" id="{F3B88BC9-1BDA-3B58-62FF-6A78560D50D0}"/>
              </a:ext>
            </a:extLst>
          </p:cNvPr>
          <p:cNvSpPr/>
          <p:nvPr/>
        </p:nvSpPr>
        <p:spPr>
          <a:xfrm rot="10800000" flipH="1">
            <a:off x="749005" y="4236702"/>
            <a:ext cx="463713" cy="399753"/>
          </a:xfrm>
          <a:prstGeom prst="triangle">
            <a:avLst/>
          </a:prstGeom>
          <a:solidFill>
            <a:schemeClr val="tx1">
              <a:lumMod val="50000"/>
              <a:lumOff val="50000"/>
            </a:schemeClr>
          </a:solidFill>
          <a:ln w="190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ZoneTexte 124">
            <a:extLst>
              <a:ext uri="{FF2B5EF4-FFF2-40B4-BE49-F238E27FC236}">
                <a16:creationId xmlns:a16="http://schemas.microsoft.com/office/drawing/2014/main" id="{9E57A8C9-1BE3-81F1-D5A8-C4DAB23877C4}"/>
              </a:ext>
            </a:extLst>
          </p:cNvPr>
          <p:cNvSpPr txBox="1"/>
          <p:nvPr/>
        </p:nvSpPr>
        <p:spPr>
          <a:xfrm>
            <a:off x="8282802" y="4630588"/>
            <a:ext cx="1250663" cy="307777"/>
          </a:xfrm>
          <a:prstGeom prst="rect">
            <a:avLst/>
          </a:prstGeom>
          <a:noFill/>
        </p:spPr>
        <p:txBody>
          <a:bodyPr wrap="none" rtlCol="0">
            <a:spAutoFit/>
          </a:bodyPr>
          <a:lstStyle/>
          <a:p>
            <a:r>
              <a:rPr lang="fr-FR" sz="1400" dirty="0">
                <a:solidFill>
                  <a:schemeClr val="tx1">
                    <a:lumMod val="65000"/>
                    <a:lumOff val="35000"/>
                  </a:schemeClr>
                </a:solidFill>
                <a:latin typeface="Arial" panose="020B0604020202020204" pitchFamily="34" charset="0"/>
                <a:cs typeface="Arial" panose="020B0604020202020204" pitchFamily="34" charset="0"/>
              </a:rPr>
              <a:t>Action-Savoir</a:t>
            </a:r>
          </a:p>
        </p:txBody>
      </p:sp>
      <p:sp>
        <p:nvSpPr>
          <p:cNvPr id="126" name="ZoneTexte 125">
            <a:extLst>
              <a:ext uri="{FF2B5EF4-FFF2-40B4-BE49-F238E27FC236}">
                <a16:creationId xmlns:a16="http://schemas.microsoft.com/office/drawing/2014/main" id="{FE3266C7-058E-33F2-0611-20354171FD50}"/>
              </a:ext>
            </a:extLst>
          </p:cNvPr>
          <p:cNvSpPr txBox="1"/>
          <p:nvPr/>
        </p:nvSpPr>
        <p:spPr>
          <a:xfrm>
            <a:off x="27813" y="4630817"/>
            <a:ext cx="1875835" cy="307777"/>
          </a:xfrm>
          <a:prstGeom prst="rect">
            <a:avLst/>
          </a:prstGeom>
          <a:noFill/>
        </p:spPr>
        <p:txBody>
          <a:bodyPr wrap="none" rtlCol="0">
            <a:spAutoFit/>
          </a:bodyPr>
          <a:lstStyle/>
          <a:p>
            <a:r>
              <a:rPr lang="fr-FR" sz="1400" dirty="0">
                <a:solidFill>
                  <a:schemeClr val="tx1">
                    <a:lumMod val="65000"/>
                    <a:lumOff val="35000"/>
                  </a:schemeClr>
                </a:solidFill>
                <a:latin typeface="Arial" panose="020B0604020202020204" pitchFamily="34" charset="0"/>
                <a:cs typeface="Arial" panose="020B0604020202020204" pitchFamily="34" charset="0"/>
              </a:rPr>
              <a:t>Identification-Partage</a:t>
            </a:r>
          </a:p>
        </p:txBody>
      </p:sp>
      <p:sp>
        <p:nvSpPr>
          <p:cNvPr id="3" name="ZoneTexte 2">
            <a:extLst>
              <a:ext uri="{FF2B5EF4-FFF2-40B4-BE49-F238E27FC236}">
                <a16:creationId xmlns:a16="http://schemas.microsoft.com/office/drawing/2014/main" id="{803EC95F-EBCB-39F9-735F-5CB1954CE266}"/>
              </a:ext>
            </a:extLst>
          </p:cNvPr>
          <p:cNvSpPr txBox="1"/>
          <p:nvPr/>
        </p:nvSpPr>
        <p:spPr>
          <a:xfrm>
            <a:off x="8608702" y="5862524"/>
            <a:ext cx="971741" cy="215444"/>
          </a:xfrm>
          <a:prstGeom prst="rect">
            <a:avLst/>
          </a:prstGeom>
          <a:noFill/>
        </p:spPr>
        <p:txBody>
          <a:bodyPr wrap="none" rtlCol="0">
            <a:spAutoFit/>
          </a:bodyPr>
          <a:lstStyle/>
          <a:p>
            <a:r>
              <a:rPr lang="fr-FR" sz="800" dirty="0">
                <a:solidFill>
                  <a:schemeClr val="tx1">
                    <a:lumMod val="65000"/>
                    <a:lumOff val="35000"/>
                  </a:schemeClr>
                </a:solidFill>
                <a:latin typeface="Arial Narrow" panose="020B0604020202020204" pitchFamily="34" charset="0"/>
                <a:cs typeface="Arial Narrow" panose="020B0604020202020204" pitchFamily="34" charset="0"/>
              </a:rPr>
              <a:t>Source : PEPR VDBI</a:t>
            </a:r>
          </a:p>
        </p:txBody>
      </p:sp>
    </p:spTree>
    <p:extLst>
      <p:ext uri="{BB962C8B-B14F-4D97-AF65-F5344CB8AC3E}">
        <p14:creationId xmlns:p14="http://schemas.microsoft.com/office/powerpoint/2010/main" val="2916618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7ECAAE-0900-BC9D-5DBB-E958ED362F52}"/>
              </a:ext>
            </a:extLst>
          </p:cNvPr>
          <p:cNvSpPr>
            <a:spLocks noGrp="1"/>
          </p:cNvSpPr>
          <p:nvPr>
            <p:ph type="title"/>
          </p:nvPr>
        </p:nvSpPr>
        <p:spPr/>
        <p:txBody>
          <a:bodyPr/>
          <a:lstStyle/>
          <a:p>
            <a:r>
              <a:rPr lang="fr-FR" dirty="0"/>
              <a:t>Rôle des collèges</a:t>
            </a:r>
          </a:p>
        </p:txBody>
      </p:sp>
      <p:sp>
        <p:nvSpPr>
          <p:cNvPr id="3" name="Espace réservé du contenu 2">
            <a:extLst>
              <a:ext uri="{FF2B5EF4-FFF2-40B4-BE49-F238E27FC236}">
                <a16:creationId xmlns:a16="http://schemas.microsoft.com/office/drawing/2014/main" id="{839CFBAF-10CC-C1F8-11A3-49590AD929C5}"/>
              </a:ext>
            </a:extLst>
          </p:cNvPr>
          <p:cNvSpPr>
            <a:spLocks noGrp="1"/>
          </p:cNvSpPr>
          <p:nvPr>
            <p:ph idx="1"/>
          </p:nvPr>
        </p:nvSpPr>
        <p:spPr/>
        <p:txBody>
          <a:bodyPr anchor="ctr">
            <a:normAutofit fontScale="77500" lnSpcReduction="20000"/>
          </a:bodyPr>
          <a:lstStyle/>
          <a:p>
            <a:pPr>
              <a:lnSpc>
                <a:spcPct val="120000"/>
              </a:lnSpc>
            </a:pPr>
            <a:r>
              <a:rPr lang="fr-FR" dirty="0"/>
              <a:t>Stimuler, aiguillonner, « challenger » les équipes de recherche de manière exigeante et enthousiaste</a:t>
            </a:r>
          </a:p>
          <a:p>
            <a:pPr lvl="1">
              <a:lnSpc>
                <a:spcPct val="120000"/>
              </a:lnSpc>
            </a:pPr>
            <a:r>
              <a:rPr lang="fr-FR" dirty="0"/>
              <a:t>Du point de vue institutionnel – CSI (Collège Stratégique Institutionnel)</a:t>
            </a:r>
          </a:p>
          <a:p>
            <a:pPr lvl="1">
              <a:lnSpc>
                <a:spcPct val="120000"/>
              </a:lnSpc>
            </a:pPr>
            <a:r>
              <a:rPr lang="fr-FR" dirty="0"/>
              <a:t>Du point de vue de la recherche – CS (Collège Scientifique)</a:t>
            </a:r>
          </a:p>
          <a:p>
            <a:pPr lvl="1">
              <a:lnSpc>
                <a:spcPct val="120000"/>
              </a:lnSpc>
            </a:pPr>
            <a:r>
              <a:rPr lang="fr-FR" dirty="0"/>
              <a:t>Du point de vue de la mise en œuvre – CPP (Collège des Parties Prenantes)</a:t>
            </a:r>
          </a:p>
          <a:p>
            <a:pPr>
              <a:lnSpc>
                <a:spcPct val="120000"/>
              </a:lnSpc>
            </a:pPr>
            <a:r>
              <a:rPr lang="fr-FR" dirty="0"/>
              <a:t>Modalités :</a:t>
            </a:r>
          </a:p>
          <a:p>
            <a:pPr lvl="1">
              <a:lnSpc>
                <a:spcPct val="120000"/>
              </a:lnSpc>
            </a:pPr>
            <a:r>
              <a:rPr lang="fr-FR" dirty="0"/>
              <a:t>Destinataires des rapports annuels</a:t>
            </a:r>
          </a:p>
          <a:p>
            <a:pPr lvl="1">
              <a:lnSpc>
                <a:spcPct val="120000"/>
              </a:lnSpc>
            </a:pPr>
            <a:r>
              <a:rPr lang="fr-FR" dirty="0"/>
              <a:t>Destinataires des présentations lors des journées annuelles, organisation des discussions avec les équipes lors de ces journées</a:t>
            </a:r>
          </a:p>
          <a:p>
            <a:pPr lvl="1">
              <a:lnSpc>
                <a:spcPct val="120000"/>
              </a:lnSpc>
            </a:pPr>
            <a:r>
              <a:rPr lang="fr-FR" dirty="0"/>
              <a:t>Recommandations sur l’avancement projets</a:t>
            </a:r>
          </a:p>
        </p:txBody>
      </p:sp>
      <p:sp>
        <p:nvSpPr>
          <p:cNvPr id="4" name="Espace réservé du numéro de diapositive 3">
            <a:extLst>
              <a:ext uri="{FF2B5EF4-FFF2-40B4-BE49-F238E27FC236}">
                <a16:creationId xmlns:a16="http://schemas.microsoft.com/office/drawing/2014/main" id="{53FCADB9-7C3D-1364-D62B-293ED83C2FDD}"/>
              </a:ext>
            </a:extLst>
          </p:cNvPr>
          <p:cNvSpPr>
            <a:spLocks noGrp="1"/>
          </p:cNvSpPr>
          <p:nvPr>
            <p:ph type="sldNum" sz="quarter" idx="12"/>
          </p:nvPr>
        </p:nvSpPr>
        <p:spPr/>
        <p:txBody>
          <a:bodyPr/>
          <a:lstStyle/>
          <a:p>
            <a:fld id="{672B83B0-3461-4B46-936F-6684E93904E2}" type="slidenum">
              <a:rPr lang="fr-FR" smtClean="0"/>
              <a:t>23</a:t>
            </a:fld>
            <a:endParaRPr lang="fr-FR"/>
          </a:p>
        </p:txBody>
      </p:sp>
    </p:spTree>
    <p:extLst>
      <p:ext uri="{BB962C8B-B14F-4D97-AF65-F5344CB8AC3E}">
        <p14:creationId xmlns:p14="http://schemas.microsoft.com/office/powerpoint/2010/main" val="3793766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4D2B82-EE7D-B56D-B0DE-82CEEEC79EDD}"/>
              </a:ext>
            </a:extLst>
          </p:cNvPr>
          <p:cNvSpPr>
            <a:spLocks noGrp="1"/>
          </p:cNvSpPr>
          <p:nvPr>
            <p:ph type="ctrTitle"/>
          </p:nvPr>
        </p:nvSpPr>
        <p:spPr>
          <a:xfrm>
            <a:off x="2339789" y="3955111"/>
            <a:ext cx="7566212" cy="841903"/>
          </a:xfrm>
        </p:spPr>
        <p:txBody>
          <a:bodyPr>
            <a:normAutofit fontScale="90000"/>
          </a:bodyPr>
          <a:lstStyle/>
          <a:p>
            <a:r>
              <a:rPr lang="fr-FR" sz="2400" b="0" dirty="0"/>
              <a:t>SNA VDBI – PEPR</a:t>
            </a:r>
            <a:br>
              <a:rPr lang="fr-FR" sz="2800" dirty="0"/>
            </a:br>
            <a:r>
              <a:rPr lang="fr-FR" sz="2800" dirty="0"/>
              <a:t>Ville Durable et Bâtiment Innovant</a:t>
            </a:r>
            <a:br>
              <a:rPr lang="fr-FR" sz="2800" dirty="0"/>
            </a:br>
            <a:br>
              <a:rPr lang="fr-FR" sz="2800" dirty="0"/>
            </a:br>
            <a:r>
              <a:rPr lang="fr-FR" sz="2800" b="0" dirty="0"/>
              <a:t>L’organisation des journées du 16-17-18</a:t>
            </a:r>
            <a:endParaRPr lang="fr-FR" dirty="0"/>
          </a:p>
        </p:txBody>
      </p:sp>
      <p:sp>
        <p:nvSpPr>
          <p:cNvPr id="3" name="Sous-titre 2">
            <a:extLst>
              <a:ext uri="{FF2B5EF4-FFF2-40B4-BE49-F238E27FC236}">
                <a16:creationId xmlns:a16="http://schemas.microsoft.com/office/drawing/2014/main" id="{F3AF01A7-F8EA-01E3-307B-4BAB803AB376}"/>
              </a:ext>
            </a:extLst>
          </p:cNvPr>
          <p:cNvSpPr txBox="1">
            <a:spLocks/>
          </p:cNvSpPr>
          <p:nvPr/>
        </p:nvSpPr>
        <p:spPr>
          <a:xfrm>
            <a:off x="7121562" y="5303949"/>
            <a:ext cx="2784438" cy="791378"/>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2400"/>
              </a:spcBef>
              <a:buFont typeface="Police système Courant"/>
              <a:buNone/>
              <a:defRPr sz="24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1pPr>
            <a:lvl2pPr marL="457200" indent="0" algn="ctr" defTabSz="914400" rtl="0" eaLnBrk="1" latinLnBrk="0" hangingPunct="1">
              <a:lnSpc>
                <a:spcPct val="100000"/>
              </a:lnSpc>
              <a:spcBef>
                <a:spcPts val="1200"/>
              </a:spcBef>
              <a:buFont typeface="Wingdings" pitchFamily="2" charset="2"/>
              <a:buNone/>
              <a:defRPr sz="20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2pPr>
            <a:lvl3pPr marL="914400" indent="0" algn="ctr" defTabSz="914400" rtl="0" eaLnBrk="1" latinLnBrk="0" hangingPunct="1">
              <a:lnSpc>
                <a:spcPct val="100000"/>
              </a:lnSpc>
              <a:spcBef>
                <a:spcPts val="600"/>
              </a:spcBef>
              <a:buFont typeface="Courier New" panose="02070309020205020404" pitchFamily="49" charset="0"/>
              <a:buNone/>
              <a:defRPr sz="18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spcBef>
                <a:spcPts val="0"/>
              </a:spcBef>
            </a:pPr>
            <a:r>
              <a:rPr lang="en-US" sz="1400" dirty="0">
                <a:ea typeface="Tahoma"/>
                <a:sym typeface="Tahoma"/>
              </a:rPr>
              <a:t>D. </a:t>
            </a:r>
            <a:r>
              <a:rPr lang="en-US" sz="1400" dirty="0" err="1">
                <a:ea typeface="Tahoma"/>
                <a:sym typeface="Tahoma"/>
              </a:rPr>
              <a:t>Mignot</a:t>
            </a:r>
            <a:r>
              <a:rPr lang="en-US" sz="1400" dirty="0">
                <a:ea typeface="Tahoma"/>
                <a:sym typeface="Tahoma"/>
              </a:rPr>
              <a:t> – UGE</a:t>
            </a:r>
          </a:p>
          <a:p>
            <a:pPr lvl="0" algn="l">
              <a:spcBef>
                <a:spcPts val="0"/>
              </a:spcBef>
            </a:pPr>
            <a:r>
              <a:rPr lang="en-US" sz="1400" dirty="0">
                <a:ea typeface="Tahoma"/>
                <a:sym typeface="Tahoma"/>
              </a:rPr>
              <a:t>G. </a:t>
            </a:r>
            <a:r>
              <a:rPr lang="en-US" sz="1400" dirty="0" err="1">
                <a:ea typeface="Tahoma"/>
                <a:sym typeface="Tahoma"/>
              </a:rPr>
              <a:t>Gesquière</a:t>
            </a:r>
            <a:r>
              <a:rPr lang="en-US" sz="1400" dirty="0">
                <a:ea typeface="Tahoma"/>
                <a:sym typeface="Tahoma"/>
              </a:rPr>
              <a:t>, J.Y. Toussaint  – CNRS</a:t>
            </a:r>
            <a:endParaRPr lang="en-US" sz="1400" dirty="0"/>
          </a:p>
        </p:txBody>
      </p:sp>
    </p:spTree>
    <p:extLst>
      <p:ext uri="{BB962C8B-B14F-4D97-AF65-F5344CB8AC3E}">
        <p14:creationId xmlns:p14="http://schemas.microsoft.com/office/powerpoint/2010/main" val="3538203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A18A1AB-728D-BD20-BEC9-FF45F4F577D9}"/>
              </a:ext>
            </a:extLst>
          </p:cNvPr>
          <p:cNvSpPr>
            <a:spLocks noGrp="1"/>
          </p:cNvSpPr>
          <p:nvPr>
            <p:ph type="title"/>
          </p:nvPr>
        </p:nvSpPr>
        <p:spPr/>
        <p:txBody>
          <a:bodyPr/>
          <a:lstStyle/>
          <a:p>
            <a:r>
              <a:rPr lang="fr-FR" dirty="0"/>
              <a:t>Journée du 16 octobre 2023</a:t>
            </a:r>
          </a:p>
        </p:txBody>
      </p:sp>
      <p:sp>
        <p:nvSpPr>
          <p:cNvPr id="5" name="Espace réservé du contenu 4">
            <a:extLst>
              <a:ext uri="{FF2B5EF4-FFF2-40B4-BE49-F238E27FC236}">
                <a16:creationId xmlns:a16="http://schemas.microsoft.com/office/drawing/2014/main" id="{04AB8DCC-99A5-C4A7-1153-9DE1AF9DC81F}"/>
              </a:ext>
            </a:extLst>
          </p:cNvPr>
          <p:cNvSpPr>
            <a:spLocks noGrp="1"/>
          </p:cNvSpPr>
          <p:nvPr>
            <p:ph sz="half" idx="1"/>
          </p:nvPr>
        </p:nvSpPr>
        <p:spPr>
          <a:xfrm>
            <a:off x="175260" y="960120"/>
            <a:ext cx="4549140" cy="5216843"/>
          </a:xfrm>
        </p:spPr>
        <p:txBody>
          <a:bodyPr/>
          <a:lstStyle/>
          <a:p>
            <a:pPr marL="0" indent="0" algn="ctr">
              <a:buNone/>
            </a:pPr>
            <a:r>
              <a:rPr lang="fr-FR" dirty="0"/>
              <a:t>Ordre du jour</a:t>
            </a:r>
          </a:p>
          <a:p>
            <a:r>
              <a:rPr lang="fr-FR" sz="1400" dirty="0"/>
              <a:t>09.30: </a:t>
            </a:r>
            <a:r>
              <a:rPr lang="fr-FR" sz="1400" b="1" dirty="0"/>
              <a:t>Accueil café</a:t>
            </a:r>
          </a:p>
          <a:p>
            <a:pPr>
              <a:spcBef>
                <a:spcPts val="1200"/>
              </a:spcBef>
            </a:pPr>
            <a:r>
              <a:rPr lang="fr-FR" sz="1400" dirty="0"/>
              <a:t>10.00: </a:t>
            </a:r>
            <a:r>
              <a:rPr lang="fr-FR" sz="1400" b="1" dirty="0"/>
              <a:t>Ouverture des Journées Scientifiques  </a:t>
            </a:r>
          </a:p>
          <a:p>
            <a:pPr lvl="1">
              <a:spcBef>
                <a:spcPts val="600"/>
              </a:spcBef>
            </a:pPr>
            <a:r>
              <a:rPr lang="fr-FR" sz="1400" dirty="0"/>
              <a:t>Accueil des participants: Nathalie Dompnier, Présidente de l’Université Lumière Lyon 2</a:t>
            </a:r>
          </a:p>
          <a:p>
            <a:pPr lvl="1">
              <a:spcBef>
                <a:spcPts val="600"/>
              </a:spcBef>
            </a:pPr>
            <a:r>
              <a:rPr lang="fr-FR" sz="1400" dirty="0"/>
              <a:t>Introduction et présentation du PEPR VDBI: Jean-Yves Toussaint, CNRS, Dominique Mignot, Université Gustave Eiffel, Gilles </a:t>
            </a:r>
            <a:r>
              <a:rPr lang="fr-FR" sz="1400" dirty="0" err="1"/>
              <a:t>Gesquière</a:t>
            </a:r>
            <a:r>
              <a:rPr lang="fr-FR" sz="1400" dirty="0"/>
              <a:t>, CNRS</a:t>
            </a:r>
          </a:p>
          <a:p>
            <a:pPr lvl="1">
              <a:spcBef>
                <a:spcPts val="600"/>
              </a:spcBef>
            </a:pPr>
            <a:r>
              <a:rPr lang="fr-FR" sz="1400" dirty="0"/>
              <a:t>Présentation des Centres Opérationnels: Valérie </a:t>
            </a:r>
            <a:r>
              <a:rPr lang="fr-FR" sz="1400" dirty="0" err="1"/>
              <a:t>Pueyo</a:t>
            </a:r>
            <a:r>
              <a:rPr lang="fr-FR" sz="1400" dirty="0"/>
              <a:t>, EVS, Université Lumière Lyon 2, Lionel </a:t>
            </a:r>
            <a:r>
              <a:rPr lang="fr-FR" sz="1400" dirty="0" err="1"/>
              <a:t>Soulhac</a:t>
            </a:r>
            <a:r>
              <a:rPr lang="fr-FR" sz="1400" dirty="0"/>
              <a:t>, LMFA, INSA-Lyon, </a:t>
            </a:r>
            <a:r>
              <a:rPr lang="fr-FR" sz="1400" dirty="0" err="1"/>
              <a:t>Fériel</a:t>
            </a:r>
            <a:r>
              <a:rPr lang="fr-FR" sz="1400" dirty="0"/>
              <a:t> </a:t>
            </a:r>
            <a:r>
              <a:rPr lang="fr-FR" sz="1400" dirty="0" err="1"/>
              <a:t>Goulamhoussen</a:t>
            </a:r>
            <a:r>
              <a:rPr lang="fr-FR" sz="1400" dirty="0"/>
              <a:t>, Université Gustave Eiffel, Guillaume </a:t>
            </a:r>
            <a:r>
              <a:rPr lang="fr-FR" sz="1400" dirty="0" err="1"/>
              <a:t>Pouyanne</a:t>
            </a:r>
            <a:r>
              <a:rPr lang="fr-FR" sz="1400" dirty="0"/>
              <a:t> , Université de Bordeaux</a:t>
            </a:r>
          </a:p>
          <a:p>
            <a:pPr lvl="1">
              <a:spcBef>
                <a:spcPts val="600"/>
              </a:spcBef>
            </a:pPr>
            <a:r>
              <a:rPr lang="fr-FR" sz="1400" dirty="0"/>
              <a:t>Présentation de l'Appel à Projets: Jean-Yves Toussaint, CNRS, Dominique Mignot, Université Gustave Eiffel, Gilles </a:t>
            </a:r>
            <a:r>
              <a:rPr lang="fr-FR" sz="1400" dirty="0" err="1"/>
              <a:t>Gesquière</a:t>
            </a:r>
            <a:r>
              <a:rPr lang="fr-FR" sz="1400" dirty="0"/>
              <a:t>, CNRS</a:t>
            </a:r>
          </a:p>
          <a:p>
            <a:pPr>
              <a:spcBef>
                <a:spcPts val="1200"/>
              </a:spcBef>
            </a:pPr>
            <a:r>
              <a:rPr lang="fr-FR" sz="1400" dirty="0"/>
              <a:t>11.15: </a:t>
            </a:r>
            <a:r>
              <a:rPr lang="fr-FR" sz="1400" b="1" dirty="0"/>
              <a:t>Présentations Flash: mon projet en 180 secondes</a:t>
            </a:r>
          </a:p>
          <a:p>
            <a:pPr>
              <a:spcBef>
                <a:spcPts val="1200"/>
              </a:spcBef>
            </a:pPr>
            <a:r>
              <a:rPr lang="fr-FR" sz="1400" dirty="0"/>
              <a:t>13.00: </a:t>
            </a:r>
            <a:r>
              <a:rPr lang="fr-FR" sz="1400" b="1" dirty="0"/>
              <a:t>Déjeuner &amp; réseautage</a:t>
            </a:r>
            <a:endParaRPr lang="fr-FR" dirty="0"/>
          </a:p>
        </p:txBody>
      </p:sp>
      <p:sp>
        <p:nvSpPr>
          <p:cNvPr id="6" name="Espace réservé du contenu 5">
            <a:extLst>
              <a:ext uri="{FF2B5EF4-FFF2-40B4-BE49-F238E27FC236}">
                <a16:creationId xmlns:a16="http://schemas.microsoft.com/office/drawing/2014/main" id="{0129BC5A-ACFD-488E-449D-1A61CD3E8E2A}"/>
              </a:ext>
            </a:extLst>
          </p:cNvPr>
          <p:cNvSpPr>
            <a:spLocks noGrp="1"/>
          </p:cNvSpPr>
          <p:nvPr>
            <p:ph sz="half" idx="2"/>
          </p:nvPr>
        </p:nvSpPr>
        <p:spPr>
          <a:xfrm>
            <a:off x="5201602" y="960120"/>
            <a:ext cx="4549141" cy="5216843"/>
          </a:xfrm>
        </p:spPr>
        <p:txBody>
          <a:bodyPr anchor="ctr"/>
          <a:lstStyle/>
          <a:p>
            <a:pPr>
              <a:spcBef>
                <a:spcPts val="1200"/>
              </a:spcBef>
            </a:pPr>
            <a:r>
              <a:rPr lang="fr-FR" sz="1400" dirty="0"/>
              <a:t>14.30: </a:t>
            </a:r>
            <a:r>
              <a:rPr lang="fr-FR" sz="1400" b="1" dirty="0"/>
              <a:t>Echanges sous forme d'ateliers et préparation de restitution, auto-évaluation des convergences et des complémentarités des projets</a:t>
            </a:r>
          </a:p>
          <a:p>
            <a:pPr>
              <a:spcBef>
                <a:spcPts val="1200"/>
              </a:spcBef>
            </a:pPr>
            <a:r>
              <a:rPr lang="fr-FR" sz="1400" dirty="0"/>
              <a:t>15.45: P</a:t>
            </a:r>
            <a:r>
              <a:rPr lang="fr-FR" sz="1400" b="1" dirty="0"/>
              <a:t>résentations Flash: mon projet en 180 secondes</a:t>
            </a:r>
          </a:p>
          <a:p>
            <a:pPr>
              <a:spcBef>
                <a:spcPts val="1200"/>
              </a:spcBef>
            </a:pPr>
            <a:r>
              <a:rPr lang="fr-FR" sz="1400" dirty="0"/>
              <a:t>17.15: </a:t>
            </a:r>
            <a:r>
              <a:rPr lang="fr-FR" sz="1400" b="1" dirty="0"/>
              <a:t>Echanges sous forme d'ateliers et préparation de restitution, auto-évaluation des convergences et des complémentarités des projets</a:t>
            </a:r>
          </a:p>
          <a:p>
            <a:pPr>
              <a:spcBef>
                <a:spcPts val="1200"/>
              </a:spcBef>
            </a:pPr>
            <a:r>
              <a:rPr lang="fr-FR" sz="1400" dirty="0"/>
              <a:t>18.30: </a:t>
            </a:r>
            <a:r>
              <a:rPr lang="fr-FR" sz="1400" b="1" dirty="0"/>
              <a:t>Propos conclusifs</a:t>
            </a:r>
            <a:r>
              <a:rPr lang="fr-FR" sz="1400" dirty="0"/>
              <a:t>: Jean-Yves Toussaint, CNRS, Dominique Mignot, Université Gustave Eiffel, Gilles Gesquière, CNRS</a:t>
            </a:r>
          </a:p>
          <a:p>
            <a:pPr>
              <a:spcBef>
                <a:spcPts val="1200"/>
              </a:spcBef>
            </a:pPr>
            <a:r>
              <a:rPr lang="fr-FR" sz="1400" dirty="0"/>
              <a:t>19.00: </a:t>
            </a:r>
            <a:r>
              <a:rPr lang="fr-FR" sz="1400" b="1" dirty="0"/>
              <a:t>Cocktail dinatoire</a:t>
            </a:r>
          </a:p>
        </p:txBody>
      </p:sp>
      <p:sp>
        <p:nvSpPr>
          <p:cNvPr id="2" name="Espace réservé du numéro de diapositive 1">
            <a:extLst>
              <a:ext uri="{FF2B5EF4-FFF2-40B4-BE49-F238E27FC236}">
                <a16:creationId xmlns:a16="http://schemas.microsoft.com/office/drawing/2014/main" id="{D4EB4B7D-3D39-B18A-8503-C3C31E18D4CF}"/>
              </a:ext>
            </a:extLst>
          </p:cNvPr>
          <p:cNvSpPr>
            <a:spLocks noGrp="1"/>
          </p:cNvSpPr>
          <p:nvPr>
            <p:ph type="sldNum" sz="quarter" idx="12"/>
          </p:nvPr>
        </p:nvSpPr>
        <p:spPr/>
        <p:txBody>
          <a:bodyPr/>
          <a:lstStyle/>
          <a:p>
            <a:fld id="{672B83B0-3461-4B46-936F-6684E93904E2}" type="slidenum">
              <a:rPr lang="fr-FR" smtClean="0"/>
              <a:t>25</a:t>
            </a:fld>
            <a:endParaRPr lang="fr-FR"/>
          </a:p>
        </p:txBody>
      </p:sp>
    </p:spTree>
    <p:extLst>
      <p:ext uri="{BB962C8B-B14F-4D97-AF65-F5344CB8AC3E}">
        <p14:creationId xmlns:p14="http://schemas.microsoft.com/office/powerpoint/2010/main" val="1006928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A18A1AB-728D-BD20-BEC9-FF45F4F577D9}"/>
              </a:ext>
            </a:extLst>
          </p:cNvPr>
          <p:cNvSpPr>
            <a:spLocks noGrp="1"/>
          </p:cNvSpPr>
          <p:nvPr>
            <p:ph type="title"/>
          </p:nvPr>
        </p:nvSpPr>
        <p:spPr/>
        <p:txBody>
          <a:bodyPr/>
          <a:lstStyle/>
          <a:p>
            <a:r>
              <a:rPr lang="fr-FR" dirty="0"/>
              <a:t>Journée du 17 octobre 2023</a:t>
            </a:r>
          </a:p>
        </p:txBody>
      </p:sp>
      <p:sp>
        <p:nvSpPr>
          <p:cNvPr id="5" name="Espace réservé du contenu 4">
            <a:extLst>
              <a:ext uri="{FF2B5EF4-FFF2-40B4-BE49-F238E27FC236}">
                <a16:creationId xmlns:a16="http://schemas.microsoft.com/office/drawing/2014/main" id="{04AB8DCC-99A5-C4A7-1153-9DE1AF9DC81F}"/>
              </a:ext>
            </a:extLst>
          </p:cNvPr>
          <p:cNvSpPr>
            <a:spLocks noGrp="1"/>
          </p:cNvSpPr>
          <p:nvPr>
            <p:ph sz="half" idx="1"/>
          </p:nvPr>
        </p:nvSpPr>
        <p:spPr>
          <a:xfrm>
            <a:off x="175260" y="960120"/>
            <a:ext cx="4549140" cy="5216843"/>
          </a:xfrm>
        </p:spPr>
        <p:txBody>
          <a:bodyPr>
            <a:normAutofit fontScale="55000" lnSpcReduction="20000"/>
          </a:bodyPr>
          <a:lstStyle/>
          <a:p>
            <a:pPr marL="0" indent="0" algn="ctr">
              <a:buNone/>
            </a:pPr>
            <a:r>
              <a:rPr lang="fr-FR" sz="5100" dirty="0"/>
              <a:t>Ordre du jour</a:t>
            </a:r>
          </a:p>
          <a:p>
            <a:r>
              <a:rPr lang="fr-FR" dirty="0"/>
              <a:t>9.00: </a:t>
            </a:r>
            <a:r>
              <a:rPr lang="fr-FR" b="1" dirty="0"/>
              <a:t>Accueil</a:t>
            </a:r>
          </a:p>
          <a:p>
            <a:r>
              <a:rPr lang="fr-FR" dirty="0"/>
              <a:t>9.30: </a:t>
            </a:r>
            <a:r>
              <a:rPr lang="fr-FR" b="1" dirty="0"/>
              <a:t>Présentation des liens potentiels</a:t>
            </a:r>
            <a:r>
              <a:rPr lang="fr-FR" dirty="0"/>
              <a:t>: Modérateur: Laurent Meyer, Université Gustave Eiffel</a:t>
            </a:r>
          </a:p>
          <a:p>
            <a:pPr lvl="1"/>
            <a:r>
              <a:rPr lang="fr-FR" dirty="0"/>
              <a:t>Le programme CIFRE: Clarisse Angelier, Déléguée Générale de l'ANRT</a:t>
            </a:r>
          </a:p>
          <a:p>
            <a:pPr lvl="1"/>
            <a:r>
              <a:rPr lang="fr-FR" dirty="0"/>
              <a:t>Programme Driving Urban Transition: Anne Ruas, ANR</a:t>
            </a:r>
          </a:p>
          <a:p>
            <a:pPr lvl="1"/>
            <a:r>
              <a:rPr lang="fr-FR" dirty="0"/>
              <a:t>Programme Démonstrateur Ville Durable: Marie Alexandra Coste, Banque des Territoires</a:t>
            </a:r>
          </a:p>
          <a:p>
            <a:pPr lvl="1"/>
            <a:r>
              <a:rPr lang="fr-FR" dirty="0"/>
              <a:t>Groupe Miroir Ville: Pierre Pacaud, MESR</a:t>
            </a:r>
          </a:p>
          <a:p>
            <a:pPr lvl="1"/>
            <a:r>
              <a:rPr lang="fr-FR" dirty="0"/>
              <a:t>Campus Démonstrateurs: Patrice </a:t>
            </a:r>
            <a:r>
              <a:rPr lang="fr-FR" dirty="0" err="1"/>
              <a:t>Barbel</a:t>
            </a:r>
            <a:r>
              <a:rPr lang="fr-FR" dirty="0"/>
              <a:t>, France Universités</a:t>
            </a:r>
          </a:p>
          <a:p>
            <a:pPr lvl="1"/>
            <a:r>
              <a:rPr lang="fr-FR" dirty="0"/>
              <a:t>Programme </a:t>
            </a:r>
            <a:r>
              <a:rPr lang="fr-FR" dirty="0" err="1"/>
              <a:t>Sci-ty</a:t>
            </a:r>
            <a:r>
              <a:rPr lang="fr-FR" dirty="0"/>
              <a:t>: David Chupin, Université Gustave Eiffel</a:t>
            </a:r>
          </a:p>
          <a:p>
            <a:r>
              <a:rPr lang="fr-FR" dirty="0"/>
              <a:t>10.45: </a:t>
            </a:r>
            <a:r>
              <a:rPr lang="fr-FR" b="1" dirty="0"/>
              <a:t>Présentations Flash</a:t>
            </a:r>
            <a:r>
              <a:rPr lang="fr-FR" dirty="0"/>
              <a:t>: mon projet en 180 secondes</a:t>
            </a:r>
          </a:p>
          <a:p>
            <a:r>
              <a:rPr lang="fr-FR" dirty="0"/>
              <a:t>12.15: </a:t>
            </a:r>
            <a:r>
              <a:rPr lang="fr-FR" b="1" dirty="0"/>
              <a:t>Déjeuner &amp; réseautage</a:t>
            </a:r>
          </a:p>
        </p:txBody>
      </p:sp>
      <p:sp>
        <p:nvSpPr>
          <p:cNvPr id="6" name="Espace réservé du contenu 5">
            <a:extLst>
              <a:ext uri="{FF2B5EF4-FFF2-40B4-BE49-F238E27FC236}">
                <a16:creationId xmlns:a16="http://schemas.microsoft.com/office/drawing/2014/main" id="{0129BC5A-ACFD-488E-449D-1A61CD3E8E2A}"/>
              </a:ext>
            </a:extLst>
          </p:cNvPr>
          <p:cNvSpPr>
            <a:spLocks noGrp="1"/>
          </p:cNvSpPr>
          <p:nvPr>
            <p:ph sz="half" idx="2"/>
          </p:nvPr>
        </p:nvSpPr>
        <p:spPr>
          <a:xfrm>
            <a:off x="5201602" y="960120"/>
            <a:ext cx="4549141" cy="5216843"/>
          </a:xfrm>
        </p:spPr>
        <p:txBody>
          <a:bodyPr anchor="ctr">
            <a:normAutofit fontScale="55000" lnSpcReduction="20000"/>
          </a:bodyPr>
          <a:lstStyle/>
          <a:p>
            <a:pPr>
              <a:lnSpc>
                <a:spcPct val="120000"/>
              </a:lnSpc>
            </a:pPr>
            <a:r>
              <a:rPr lang="fr-FR" sz="2400" dirty="0"/>
              <a:t>14.00: </a:t>
            </a:r>
            <a:r>
              <a:rPr lang="fr-FR" sz="2400" b="1" dirty="0"/>
              <a:t>Échanges sous forme d'ateliers et préparation de restitution, auto-évaluation des convergences et des complémentarités des projets</a:t>
            </a:r>
          </a:p>
          <a:p>
            <a:pPr>
              <a:lnSpc>
                <a:spcPct val="120000"/>
              </a:lnSpc>
            </a:pPr>
            <a:r>
              <a:rPr lang="fr-FR" sz="2400" dirty="0"/>
              <a:t>16.30: </a:t>
            </a:r>
            <a:r>
              <a:rPr lang="fr-FR" sz="2400" b="1" dirty="0"/>
              <a:t>Propos conclusifs</a:t>
            </a:r>
            <a:r>
              <a:rPr lang="fr-FR" sz="2400" dirty="0"/>
              <a:t>: Jean-Yves Toussaint, CNRS, Dominique Mignot, Université Gustave Eiffel, Gilles Gesquière, CNRS</a:t>
            </a:r>
          </a:p>
          <a:p>
            <a:pPr>
              <a:lnSpc>
                <a:spcPct val="120000"/>
              </a:lnSpc>
            </a:pPr>
            <a:r>
              <a:rPr lang="fr-FR" sz="2400" dirty="0"/>
              <a:t>17.00: </a:t>
            </a:r>
            <a:r>
              <a:rPr lang="fr-FR" sz="2400" b="1" dirty="0"/>
              <a:t>Clôture des journées</a:t>
            </a:r>
          </a:p>
        </p:txBody>
      </p:sp>
      <p:sp>
        <p:nvSpPr>
          <p:cNvPr id="2" name="Espace réservé du numéro de diapositive 1">
            <a:extLst>
              <a:ext uri="{FF2B5EF4-FFF2-40B4-BE49-F238E27FC236}">
                <a16:creationId xmlns:a16="http://schemas.microsoft.com/office/drawing/2014/main" id="{D4EB4B7D-3D39-B18A-8503-C3C31E18D4CF}"/>
              </a:ext>
            </a:extLst>
          </p:cNvPr>
          <p:cNvSpPr>
            <a:spLocks noGrp="1"/>
          </p:cNvSpPr>
          <p:nvPr>
            <p:ph type="sldNum" sz="quarter" idx="12"/>
          </p:nvPr>
        </p:nvSpPr>
        <p:spPr/>
        <p:txBody>
          <a:bodyPr/>
          <a:lstStyle/>
          <a:p>
            <a:fld id="{672B83B0-3461-4B46-936F-6684E93904E2}" type="slidenum">
              <a:rPr lang="fr-FR" smtClean="0"/>
              <a:t>26</a:t>
            </a:fld>
            <a:endParaRPr lang="fr-FR"/>
          </a:p>
        </p:txBody>
      </p:sp>
    </p:spTree>
    <p:extLst>
      <p:ext uri="{BB962C8B-B14F-4D97-AF65-F5344CB8AC3E}">
        <p14:creationId xmlns:p14="http://schemas.microsoft.com/office/powerpoint/2010/main" val="4149058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A18A1AB-728D-BD20-BEC9-FF45F4F577D9}"/>
              </a:ext>
            </a:extLst>
          </p:cNvPr>
          <p:cNvSpPr>
            <a:spLocks noGrp="1"/>
          </p:cNvSpPr>
          <p:nvPr>
            <p:ph type="title"/>
          </p:nvPr>
        </p:nvSpPr>
        <p:spPr/>
        <p:txBody>
          <a:bodyPr>
            <a:normAutofit fontScale="90000"/>
          </a:bodyPr>
          <a:lstStyle/>
          <a:p>
            <a:r>
              <a:rPr lang="fr-FR" dirty="0"/>
              <a:t>Journée du 18 – réservée aux membres des trois Collèges</a:t>
            </a:r>
          </a:p>
        </p:txBody>
      </p:sp>
      <p:sp>
        <p:nvSpPr>
          <p:cNvPr id="5" name="Espace réservé du contenu 4">
            <a:extLst>
              <a:ext uri="{FF2B5EF4-FFF2-40B4-BE49-F238E27FC236}">
                <a16:creationId xmlns:a16="http://schemas.microsoft.com/office/drawing/2014/main" id="{04AB8DCC-99A5-C4A7-1153-9DE1AF9DC81F}"/>
              </a:ext>
            </a:extLst>
          </p:cNvPr>
          <p:cNvSpPr>
            <a:spLocks noGrp="1"/>
          </p:cNvSpPr>
          <p:nvPr>
            <p:ph sz="half" idx="1"/>
          </p:nvPr>
        </p:nvSpPr>
        <p:spPr>
          <a:xfrm>
            <a:off x="175260" y="960120"/>
            <a:ext cx="4549140" cy="5216843"/>
          </a:xfrm>
        </p:spPr>
        <p:txBody>
          <a:bodyPr anchor="ctr">
            <a:normAutofit/>
          </a:bodyPr>
          <a:lstStyle/>
          <a:p>
            <a:pPr marL="0" indent="0" algn="ctr">
              <a:buNone/>
            </a:pPr>
            <a:r>
              <a:rPr lang="fr-FR" dirty="0"/>
              <a:t>Ordre du jour</a:t>
            </a:r>
          </a:p>
          <a:p>
            <a:r>
              <a:rPr lang="fr-FR" sz="1800" dirty="0"/>
              <a:t>09.30: Accueil</a:t>
            </a:r>
          </a:p>
          <a:p>
            <a:r>
              <a:rPr lang="fr-FR" sz="1800" dirty="0"/>
              <a:t>10.00: Plénière des 3 Collèges</a:t>
            </a:r>
          </a:p>
          <a:p>
            <a:r>
              <a:rPr lang="fr-FR" sz="1800" dirty="0"/>
              <a:t>11.00: Réunion par Collège</a:t>
            </a:r>
          </a:p>
          <a:p>
            <a:r>
              <a:rPr lang="fr-FR" sz="1800" dirty="0"/>
              <a:t>12.30: Déjeuner</a:t>
            </a:r>
          </a:p>
        </p:txBody>
      </p:sp>
      <p:sp>
        <p:nvSpPr>
          <p:cNvPr id="2" name="Espace réservé du numéro de diapositive 1">
            <a:extLst>
              <a:ext uri="{FF2B5EF4-FFF2-40B4-BE49-F238E27FC236}">
                <a16:creationId xmlns:a16="http://schemas.microsoft.com/office/drawing/2014/main" id="{D4EB4B7D-3D39-B18A-8503-C3C31E18D4CF}"/>
              </a:ext>
            </a:extLst>
          </p:cNvPr>
          <p:cNvSpPr>
            <a:spLocks noGrp="1"/>
          </p:cNvSpPr>
          <p:nvPr>
            <p:ph type="sldNum" sz="quarter" idx="12"/>
          </p:nvPr>
        </p:nvSpPr>
        <p:spPr/>
        <p:txBody>
          <a:bodyPr/>
          <a:lstStyle/>
          <a:p>
            <a:fld id="{672B83B0-3461-4B46-936F-6684E93904E2}" type="slidenum">
              <a:rPr lang="fr-FR" smtClean="0"/>
              <a:t>27</a:t>
            </a:fld>
            <a:endParaRPr lang="fr-FR"/>
          </a:p>
        </p:txBody>
      </p:sp>
    </p:spTree>
    <p:extLst>
      <p:ext uri="{BB962C8B-B14F-4D97-AF65-F5344CB8AC3E}">
        <p14:creationId xmlns:p14="http://schemas.microsoft.com/office/powerpoint/2010/main" val="683457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6ABEAE-DDE1-59F6-C143-A72D24EC9243}"/>
              </a:ext>
            </a:extLst>
          </p:cNvPr>
          <p:cNvSpPr>
            <a:spLocks noGrp="1"/>
          </p:cNvSpPr>
          <p:nvPr>
            <p:ph type="title"/>
          </p:nvPr>
        </p:nvSpPr>
        <p:spPr/>
        <p:txBody>
          <a:bodyPr>
            <a:normAutofit/>
          </a:bodyPr>
          <a:lstStyle/>
          <a:p>
            <a:r>
              <a:rPr lang="fr-FR" dirty="0"/>
              <a:t>Ordre de passage 16 matin</a:t>
            </a:r>
          </a:p>
        </p:txBody>
      </p:sp>
      <p:sp>
        <p:nvSpPr>
          <p:cNvPr id="3" name="Espace réservé du contenu 2">
            <a:extLst>
              <a:ext uri="{FF2B5EF4-FFF2-40B4-BE49-F238E27FC236}">
                <a16:creationId xmlns:a16="http://schemas.microsoft.com/office/drawing/2014/main" id="{7C0A1421-623A-54E7-B591-631C8DF74257}"/>
              </a:ext>
            </a:extLst>
          </p:cNvPr>
          <p:cNvSpPr>
            <a:spLocks noGrp="1"/>
          </p:cNvSpPr>
          <p:nvPr>
            <p:ph sz="half" idx="1"/>
          </p:nvPr>
        </p:nvSpPr>
        <p:spPr>
          <a:xfrm>
            <a:off x="681038" y="1201993"/>
            <a:ext cx="4195762" cy="4689987"/>
          </a:xfrm>
        </p:spPr>
        <p:txBody>
          <a:bodyPr>
            <a:normAutofit fontScale="77500" lnSpcReduction="20000"/>
          </a:bodyPr>
          <a:lstStyle/>
          <a:p>
            <a:pPr>
              <a:lnSpc>
                <a:spcPct val="120000"/>
              </a:lnSpc>
              <a:spcBef>
                <a:spcPts val="300"/>
              </a:spcBef>
            </a:pPr>
            <a:r>
              <a:rPr lang="fr-FR" dirty="0">
                <a:latin typeface="Arial Narrow" panose="020B0604020202020204" pitchFamily="34" charset="0"/>
                <a:cs typeface="Arial Narrow" panose="020B0604020202020204" pitchFamily="34" charset="0"/>
              </a:rPr>
              <a:t>11:15 </a:t>
            </a:r>
            <a:r>
              <a:rPr lang="fr-FR" dirty="0" err="1">
                <a:latin typeface="Arial Narrow" panose="020B0604020202020204" pitchFamily="34" charset="0"/>
                <a:cs typeface="Arial Narrow" panose="020B0604020202020204" pitchFamily="34" charset="0"/>
              </a:rPr>
              <a:t>AnthroPolUrb</a:t>
            </a:r>
            <a:r>
              <a:rPr lang="fr-FR" dirty="0">
                <a:latin typeface="Arial Narrow" panose="020B0604020202020204" pitchFamily="34" charset="0"/>
                <a:cs typeface="Arial Narrow" panose="020B0604020202020204" pitchFamily="34" charset="0"/>
              </a:rPr>
              <a:t> </a:t>
            </a:r>
          </a:p>
          <a:p>
            <a:pPr>
              <a:lnSpc>
                <a:spcPct val="120000"/>
              </a:lnSpc>
              <a:spcBef>
                <a:spcPts val="300"/>
              </a:spcBef>
            </a:pPr>
            <a:r>
              <a:rPr lang="fr-FR" dirty="0">
                <a:latin typeface="Arial Narrow" panose="020B0604020202020204" pitchFamily="34" charset="0"/>
                <a:cs typeface="Arial Narrow" panose="020B0604020202020204" pitchFamily="34" charset="0"/>
              </a:rPr>
              <a:t>11:18 BLUERIVER2050 –</a:t>
            </a:r>
          </a:p>
          <a:p>
            <a:pPr>
              <a:lnSpc>
                <a:spcPct val="120000"/>
              </a:lnSpc>
              <a:spcBef>
                <a:spcPts val="300"/>
              </a:spcBef>
            </a:pPr>
            <a:r>
              <a:rPr lang="fr-FR" dirty="0">
                <a:latin typeface="Arial Narrow" panose="020B0604020202020204" pitchFamily="34" charset="0"/>
                <a:cs typeface="Arial Narrow" panose="020B0604020202020204" pitchFamily="34" charset="0"/>
              </a:rPr>
              <a:t>11:21 </a:t>
            </a:r>
            <a:r>
              <a:rPr lang="fr-FR" dirty="0" err="1">
                <a:latin typeface="Arial Narrow" panose="020B0604020202020204" pitchFamily="34" charset="0"/>
                <a:cs typeface="Arial Narrow" panose="020B0604020202020204" pitchFamily="34" charset="0"/>
              </a:rPr>
              <a:t>ForVille</a:t>
            </a:r>
            <a:r>
              <a:rPr lang="fr-FR" dirty="0">
                <a:latin typeface="Arial Narrow" panose="020B0604020202020204" pitchFamily="34" charset="0"/>
                <a:cs typeface="Arial Narrow" panose="020B0604020202020204" pitchFamily="34" charset="0"/>
              </a:rPr>
              <a:t> </a:t>
            </a:r>
          </a:p>
          <a:p>
            <a:pPr>
              <a:lnSpc>
                <a:spcPct val="120000"/>
              </a:lnSpc>
              <a:spcBef>
                <a:spcPts val="300"/>
              </a:spcBef>
            </a:pPr>
            <a:r>
              <a:rPr lang="fr-FR" dirty="0">
                <a:latin typeface="Arial Narrow" panose="020B0604020202020204" pitchFamily="34" charset="0"/>
                <a:cs typeface="Arial Narrow" panose="020B0604020202020204" pitchFamily="34" charset="0"/>
              </a:rPr>
              <a:t>11:24 </a:t>
            </a:r>
            <a:r>
              <a:rPr lang="fr-FR" dirty="0" err="1">
                <a:latin typeface="Arial Narrow" panose="020B0604020202020204" pitchFamily="34" charset="0"/>
                <a:cs typeface="Arial Narrow" panose="020B0604020202020204" pitchFamily="34" charset="0"/>
              </a:rPr>
              <a:t>HeCtor</a:t>
            </a:r>
            <a:r>
              <a:rPr lang="fr-FR" dirty="0">
                <a:latin typeface="Arial Narrow" panose="020B0604020202020204" pitchFamily="34" charset="0"/>
                <a:cs typeface="Arial Narrow" panose="020B0604020202020204" pitchFamily="34" charset="0"/>
              </a:rPr>
              <a:t> </a:t>
            </a:r>
          </a:p>
          <a:p>
            <a:pPr>
              <a:lnSpc>
                <a:spcPct val="120000"/>
              </a:lnSpc>
              <a:spcBef>
                <a:spcPts val="300"/>
              </a:spcBef>
            </a:pPr>
            <a:r>
              <a:rPr lang="fr-FR" dirty="0">
                <a:latin typeface="Arial Narrow" panose="020B0604020202020204" pitchFamily="34" charset="0"/>
                <a:cs typeface="Arial Narrow" panose="020B0604020202020204" pitchFamily="34" charset="0"/>
              </a:rPr>
              <a:t>11:27 Projet SENSU</a:t>
            </a:r>
          </a:p>
          <a:p>
            <a:pPr>
              <a:lnSpc>
                <a:spcPct val="120000"/>
              </a:lnSpc>
              <a:spcBef>
                <a:spcPts val="300"/>
              </a:spcBef>
            </a:pPr>
            <a:r>
              <a:rPr lang="fr-FR" dirty="0"/>
              <a:t>11:30 </a:t>
            </a:r>
            <a:r>
              <a:rPr lang="fr-FR" dirty="0">
                <a:latin typeface="Arial Narrow" panose="020B0604020202020204" pitchFamily="34" charset="0"/>
                <a:cs typeface="Arial Narrow" panose="020B0604020202020204" pitchFamily="34" charset="0"/>
              </a:rPr>
              <a:t>RESILIENCE</a:t>
            </a:r>
          </a:p>
          <a:p>
            <a:pPr>
              <a:lnSpc>
                <a:spcPct val="120000"/>
              </a:lnSpc>
              <a:spcBef>
                <a:spcPts val="300"/>
              </a:spcBef>
            </a:pPr>
            <a:r>
              <a:rPr lang="fr-FR" dirty="0">
                <a:latin typeface="Arial Narrow" panose="020B0604020202020204" pitchFamily="34" charset="0"/>
                <a:cs typeface="Arial Narrow" panose="020B0604020202020204" pitchFamily="34" charset="0"/>
              </a:rPr>
              <a:t>11:33 </a:t>
            </a:r>
            <a:r>
              <a:rPr lang="fr-FR" dirty="0" err="1">
                <a:latin typeface="Arial Narrow" panose="020B0604020202020204" pitchFamily="34" charset="0"/>
                <a:cs typeface="Arial Narrow" panose="020B0604020202020204" pitchFamily="34" charset="0"/>
              </a:rPr>
              <a:t>SAGA-cité</a:t>
            </a:r>
            <a:endParaRPr lang="fr-FR" dirty="0"/>
          </a:p>
          <a:p>
            <a:pPr>
              <a:lnSpc>
                <a:spcPct val="120000"/>
              </a:lnSpc>
              <a:spcBef>
                <a:spcPts val="300"/>
              </a:spcBef>
            </a:pPr>
            <a:r>
              <a:rPr lang="fr-FR" dirty="0">
                <a:latin typeface="Arial Narrow" panose="020B0604020202020204" pitchFamily="34" charset="0"/>
                <a:cs typeface="Arial Narrow" panose="020B0604020202020204" pitchFamily="34" charset="0"/>
              </a:rPr>
              <a:t>11:36 SUBI</a:t>
            </a:r>
          </a:p>
          <a:p>
            <a:pPr>
              <a:lnSpc>
                <a:spcPct val="120000"/>
              </a:lnSpc>
              <a:spcBef>
                <a:spcPts val="300"/>
              </a:spcBef>
            </a:pPr>
            <a:r>
              <a:rPr lang="fr-FR" dirty="0">
                <a:latin typeface="Arial Narrow" panose="020B0604020202020204" pitchFamily="34" charset="0"/>
                <a:cs typeface="Arial Narrow" panose="020B0604020202020204" pitchFamily="34" charset="0"/>
              </a:rPr>
              <a:t>11:39 UNIR</a:t>
            </a:r>
          </a:p>
          <a:p>
            <a:pPr>
              <a:lnSpc>
                <a:spcPct val="120000"/>
              </a:lnSpc>
              <a:spcBef>
                <a:spcPts val="300"/>
              </a:spcBef>
            </a:pPr>
            <a:r>
              <a:rPr lang="fr-FR" dirty="0">
                <a:latin typeface="Arial Narrow" panose="020B0604020202020204" pitchFamily="34" charset="0"/>
                <a:cs typeface="Arial Narrow" panose="020B0604020202020204" pitchFamily="34" charset="0"/>
              </a:rPr>
              <a:t>11:42 URBHEALTH</a:t>
            </a:r>
          </a:p>
          <a:p>
            <a:pPr>
              <a:lnSpc>
                <a:spcPct val="120000"/>
              </a:lnSpc>
              <a:spcBef>
                <a:spcPts val="300"/>
              </a:spcBef>
            </a:pPr>
            <a:r>
              <a:rPr lang="fr-FR" dirty="0"/>
              <a:t>11:45 </a:t>
            </a:r>
            <a:r>
              <a:rPr lang="fr-FR" dirty="0" err="1">
                <a:latin typeface="Arial Narrow" panose="020B0604020202020204" pitchFamily="34" charset="0"/>
                <a:cs typeface="Arial Narrow" panose="020B0604020202020204" pitchFamily="34" charset="0"/>
              </a:rPr>
              <a:t>UrBiolLabs</a:t>
            </a:r>
            <a:endParaRPr lang="fr-FR" dirty="0">
              <a:latin typeface="Arial Narrow" panose="020B0604020202020204" pitchFamily="34" charset="0"/>
              <a:cs typeface="Arial Narrow" panose="020B0604020202020204" pitchFamily="34" charset="0"/>
            </a:endParaRPr>
          </a:p>
          <a:p>
            <a:pPr>
              <a:lnSpc>
                <a:spcPct val="120000"/>
              </a:lnSpc>
              <a:spcBef>
                <a:spcPts val="300"/>
              </a:spcBef>
            </a:pPr>
            <a:r>
              <a:rPr lang="fr-FR" dirty="0"/>
              <a:t>11:48</a:t>
            </a:r>
            <a:r>
              <a:rPr lang="fr-FR" dirty="0">
                <a:latin typeface="Arial Narrow" panose="020B0604020202020204" pitchFamily="34" charset="0"/>
                <a:cs typeface="Arial Narrow" panose="020B0604020202020204" pitchFamily="34" charset="0"/>
              </a:rPr>
              <a:t> VEPAC</a:t>
            </a:r>
          </a:p>
          <a:p>
            <a:endParaRPr lang="fr-FR" dirty="0"/>
          </a:p>
        </p:txBody>
      </p:sp>
      <p:sp>
        <p:nvSpPr>
          <p:cNvPr id="7" name="Espace réservé du contenu 6">
            <a:extLst>
              <a:ext uri="{FF2B5EF4-FFF2-40B4-BE49-F238E27FC236}">
                <a16:creationId xmlns:a16="http://schemas.microsoft.com/office/drawing/2014/main" id="{A260A75E-7A66-33D5-17E6-B815F56E8E6F}"/>
              </a:ext>
            </a:extLst>
          </p:cNvPr>
          <p:cNvSpPr>
            <a:spLocks noGrp="1"/>
          </p:cNvSpPr>
          <p:nvPr>
            <p:ph sz="half" idx="2"/>
          </p:nvPr>
        </p:nvSpPr>
        <p:spPr>
          <a:xfrm>
            <a:off x="5029200" y="1201993"/>
            <a:ext cx="4195763" cy="4689987"/>
          </a:xfrm>
        </p:spPr>
        <p:txBody>
          <a:bodyPr>
            <a:normAutofit fontScale="77500" lnSpcReduction="20000"/>
          </a:bodyPr>
          <a:lstStyle/>
          <a:p>
            <a:pPr>
              <a:lnSpc>
                <a:spcPct val="120000"/>
              </a:lnSpc>
              <a:spcBef>
                <a:spcPts val="300"/>
              </a:spcBef>
            </a:pPr>
            <a:r>
              <a:rPr lang="fr-FR" dirty="0">
                <a:latin typeface="Arial Narrow" panose="020B0604020202020204" pitchFamily="34" charset="0"/>
                <a:cs typeface="Arial Narrow" panose="020B0604020202020204" pitchFamily="34" charset="0"/>
              </a:rPr>
              <a:t>11:51 VF++ </a:t>
            </a:r>
          </a:p>
          <a:p>
            <a:pPr>
              <a:lnSpc>
                <a:spcPct val="120000"/>
              </a:lnSpc>
              <a:spcBef>
                <a:spcPts val="300"/>
              </a:spcBef>
            </a:pPr>
            <a:r>
              <a:rPr lang="fr-FR" dirty="0"/>
              <a:t>11:54 </a:t>
            </a:r>
            <a:r>
              <a:rPr lang="fr-FR" dirty="0">
                <a:latin typeface="Arial Narrow" panose="020B0604020202020204" pitchFamily="34" charset="0"/>
                <a:cs typeface="Arial Narrow" panose="020B0604020202020204" pitchFamily="34" charset="0"/>
              </a:rPr>
              <a:t>ATTERRIR</a:t>
            </a:r>
          </a:p>
          <a:p>
            <a:pPr>
              <a:lnSpc>
                <a:spcPct val="120000"/>
              </a:lnSpc>
              <a:spcBef>
                <a:spcPts val="300"/>
              </a:spcBef>
            </a:pPr>
            <a:r>
              <a:rPr lang="fr-FR" dirty="0"/>
              <a:t>11:57</a:t>
            </a:r>
            <a:r>
              <a:rPr lang="fr-FR" dirty="0">
                <a:latin typeface="Arial Narrow" panose="020B0604020202020204" pitchFamily="34" charset="0"/>
                <a:cs typeface="Arial Narrow" panose="020B0604020202020204" pitchFamily="34" charset="0"/>
              </a:rPr>
              <a:t> CITIFLEX</a:t>
            </a:r>
          </a:p>
          <a:p>
            <a:pPr>
              <a:lnSpc>
                <a:spcPct val="120000"/>
              </a:lnSpc>
              <a:spcBef>
                <a:spcPts val="300"/>
              </a:spcBef>
            </a:pPr>
            <a:r>
              <a:rPr lang="fr-FR" dirty="0">
                <a:latin typeface="Arial Narrow" panose="020B0604020202020204" pitchFamily="34" charset="0"/>
                <a:cs typeface="Arial Narrow" panose="020B0604020202020204" pitchFamily="34" charset="0"/>
              </a:rPr>
              <a:t>12:01 COMODEV</a:t>
            </a:r>
          </a:p>
          <a:p>
            <a:pPr>
              <a:lnSpc>
                <a:spcPct val="120000"/>
              </a:lnSpc>
              <a:spcBef>
                <a:spcPts val="300"/>
              </a:spcBef>
            </a:pPr>
            <a:r>
              <a:rPr lang="fr-FR" dirty="0"/>
              <a:t>12:04 </a:t>
            </a:r>
            <a:r>
              <a:rPr lang="fr-FR" dirty="0">
                <a:latin typeface="Arial Narrow" panose="020B0604020202020204" pitchFamily="34" charset="0"/>
                <a:cs typeface="Arial Narrow" panose="020B0604020202020204" pitchFamily="34" charset="0"/>
              </a:rPr>
              <a:t>Prospect-Villes</a:t>
            </a:r>
          </a:p>
          <a:p>
            <a:pPr>
              <a:lnSpc>
                <a:spcPct val="120000"/>
              </a:lnSpc>
              <a:spcBef>
                <a:spcPts val="300"/>
              </a:spcBef>
            </a:pPr>
            <a:r>
              <a:rPr lang="fr-FR" dirty="0"/>
              <a:t>12:07 </a:t>
            </a:r>
            <a:r>
              <a:rPr lang="fr-FR" dirty="0">
                <a:latin typeface="Arial Narrow" panose="020B0604020202020204" pitchFamily="34" charset="0"/>
                <a:cs typeface="Arial Narrow" panose="020B0604020202020204" pitchFamily="34" charset="0"/>
              </a:rPr>
              <a:t>REGENERATIV</a:t>
            </a:r>
          </a:p>
          <a:p>
            <a:pPr>
              <a:lnSpc>
                <a:spcPct val="120000"/>
              </a:lnSpc>
              <a:spcBef>
                <a:spcPts val="300"/>
              </a:spcBef>
            </a:pPr>
            <a:r>
              <a:rPr lang="fr-FR" dirty="0"/>
              <a:t>12:09 </a:t>
            </a:r>
            <a:r>
              <a:rPr lang="fr-FR" dirty="0">
                <a:latin typeface="Arial Narrow" panose="020B0604020202020204" pitchFamily="34" charset="0"/>
                <a:cs typeface="Arial Narrow" panose="020B0604020202020204" pitchFamily="34" charset="0"/>
              </a:rPr>
              <a:t>REQUAL</a:t>
            </a:r>
          </a:p>
          <a:p>
            <a:pPr>
              <a:lnSpc>
                <a:spcPct val="120000"/>
              </a:lnSpc>
              <a:spcBef>
                <a:spcPts val="300"/>
              </a:spcBef>
            </a:pPr>
            <a:r>
              <a:rPr lang="fr-FR" dirty="0"/>
              <a:t>12:12 </a:t>
            </a:r>
            <a:r>
              <a:rPr lang="fr-FR" dirty="0">
                <a:latin typeface="Arial Narrow" panose="020B0604020202020204" pitchFamily="34" charset="0"/>
                <a:cs typeface="Arial Narrow" panose="020B0604020202020204" pitchFamily="34" charset="0"/>
              </a:rPr>
              <a:t> SOLAR</a:t>
            </a:r>
          </a:p>
          <a:p>
            <a:pPr>
              <a:lnSpc>
                <a:spcPct val="120000"/>
              </a:lnSpc>
              <a:spcBef>
                <a:spcPts val="300"/>
              </a:spcBef>
            </a:pPr>
            <a:r>
              <a:rPr lang="fr-FR" dirty="0"/>
              <a:t>12:15 </a:t>
            </a:r>
            <a:r>
              <a:rPr lang="fr-FR" dirty="0">
                <a:latin typeface="Arial Narrow" panose="020B0604020202020204" pitchFamily="34" charset="0"/>
                <a:cs typeface="Arial Narrow" panose="020B0604020202020204" pitchFamily="34" charset="0"/>
              </a:rPr>
              <a:t>SPACE2050</a:t>
            </a:r>
          </a:p>
          <a:p>
            <a:pPr>
              <a:lnSpc>
                <a:spcPct val="120000"/>
              </a:lnSpc>
              <a:spcBef>
                <a:spcPts val="300"/>
              </a:spcBef>
            </a:pPr>
            <a:r>
              <a:rPr lang="fr-FR" dirty="0"/>
              <a:t>12:18 </a:t>
            </a:r>
            <a:r>
              <a:rPr lang="fr-FR" dirty="0">
                <a:latin typeface="Arial Narrow" panose="020B0604020202020204" pitchFamily="34" charset="0"/>
                <a:cs typeface="Arial Narrow" panose="020B0604020202020204" pitchFamily="34" charset="0"/>
              </a:rPr>
              <a:t>VESTA</a:t>
            </a:r>
          </a:p>
          <a:p>
            <a:pPr>
              <a:lnSpc>
                <a:spcPct val="120000"/>
              </a:lnSpc>
              <a:spcBef>
                <a:spcPts val="300"/>
              </a:spcBef>
            </a:pPr>
            <a:r>
              <a:rPr lang="fr-FR" dirty="0"/>
              <a:t>12:21 </a:t>
            </a:r>
            <a:r>
              <a:rPr lang="fr-FR" dirty="0" err="1">
                <a:latin typeface="Arial Narrow" panose="020B0604020202020204" pitchFamily="34" charset="0"/>
                <a:cs typeface="Arial Narrow" panose="020B0604020202020204" pitchFamily="34" charset="0"/>
              </a:rPr>
              <a:t>Villénature</a:t>
            </a:r>
            <a:r>
              <a:rPr lang="fr-FR" dirty="0">
                <a:latin typeface="Arial Narrow" panose="020B0604020202020204" pitchFamily="34" charset="0"/>
                <a:cs typeface="Arial Narrow" panose="020B0604020202020204" pitchFamily="34" charset="0"/>
              </a:rPr>
              <a:t> </a:t>
            </a:r>
          </a:p>
          <a:p>
            <a:endParaRPr lang="fr-FR" dirty="0"/>
          </a:p>
        </p:txBody>
      </p:sp>
      <p:sp>
        <p:nvSpPr>
          <p:cNvPr id="4" name="Espace réservé du numéro de diapositive 3">
            <a:extLst>
              <a:ext uri="{FF2B5EF4-FFF2-40B4-BE49-F238E27FC236}">
                <a16:creationId xmlns:a16="http://schemas.microsoft.com/office/drawing/2014/main" id="{BEEAE5E8-B5C6-4214-508C-CD95C4773724}"/>
              </a:ext>
            </a:extLst>
          </p:cNvPr>
          <p:cNvSpPr>
            <a:spLocks noGrp="1"/>
          </p:cNvSpPr>
          <p:nvPr>
            <p:ph type="sldNum" sz="quarter" idx="12"/>
          </p:nvPr>
        </p:nvSpPr>
        <p:spPr/>
        <p:txBody>
          <a:bodyPr/>
          <a:lstStyle/>
          <a:p>
            <a:fld id="{672B83B0-3461-4B46-936F-6684E93904E2}" type="slidenum">
              <a:rPr lang="fr-FR" smtClean="0"/>
              <a:t>28</a:t>
            </a:fld>
            <a:endParaRPr lang="fr-FR"/>
          </a:p>
        </p:txBody>
      </p:sp>
    </p:spTree>
    <p:extLst>
      <p:ext uri="{BB962C8B-B14F-4D97-AF65-F5344CB8AC3E}">
        <p14:creationId xmlns:p14="http://schemas.microsoft.com/office/powerpoint/2010/main" val="2878557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6ABEAE-DDE1-59F6-C143-A72D24EC9243}"/>
              </a:ext>
            </a:extLst>
          </p:cNvPr>
          <p:cNvSpPr>
            <a:spLocks noGrp="1"/>
          </p:cNvSpPr>
          <p:nvPr>
            <p:ph type="title"/>
          </p:nvPr>
        </p:nvSpPr>
        <p:spPr/>
        <p:txBody>
          <a:bodyPr>
            <a:normAutofit/>
          </a:bodyPr>
          <a:lstStyle/>
          <a:p>
            <a:r>
              <a:rPr lang="fr-FR" dirty="0"/>
              <a:t>Ordre de passage 16 après-midi</a:t>
            </a:r>
          </a:p>
        </p:txBody>
      </p:sp>
      <p:sp>
        <p:nvSpPr>
          <p:cNvPr id="3" name="Espace réservé du contenu 2">
            <a:extLst>
              <a:ext uri="{FF2B5EF4-FFF2-40B4-BE49-F238E27FC236}">
                <a16:creationId xmlns:a16="http://schemas.microsoft.com/office/drawing/2014/main" id="{7C0A1421-623A-54E7-B591-631C8DF74257}"/>
              </a:ext>
            </a:extLst>
          </p:cNvPr>
          <p:cNvSpPr>
            <a:spLocks noGrp="1"/>
          </p:cNvSpPr>
          <p:nvPr>
            <p:ph sz="half" idx="1"/>
          </p:nvPr>
        </p:nvSpPr>
        <p:spPr>
          <a:xfrm>
            <a:off x="681038" y="1201994"/>
            <a:ext cx="4195762" cy="4822722"/>
          </a:xfrm>
        </p:spPr>
        <p:txBody>
          <a:bodyPr>
            <a:normAutofit fontScale="62500" lnSpcReduction="20000"/>
          </a:bodyPr>
          <a:lstStyle/>
          <a:p>
            <a:pPr>
              <a:lnSpc>
                <a:spcPct val="120000"/>
              </a:lnSpc>
              <a:spcBef>
                <a:spcPts val="300"/>
              </a:spcBef>
            </a:pPr>
            <a:r>
              <a:rPr lang="fr-FR" dirty="0">
                <a:latin typeface="Arial Narrow" panose="020B0604020202020204" pitchFamily="34" charset="0"/>
                <a:cs typeface="Arial Narrow" panose="020B0604020202020204" pitchFamily="34" charset="0"/>
              </a:rPr>
              <a:t>15:45 BASE</a:t>
            </a:r>
          </a:p>
          <a:p>
            <a:pPr>
              <a:lnSpc>
                <a:spcPct val="120000"/>
              </a:lnSpc>
              <a:spcBef>
                <a:spcPts val="300"/>
              </a:spcBef>
            </a:pPr>
            <a:r>
              <a:rPr lang="fr-FR" dirty="0"/>
              <a:t>15:48 </a:t>
            </a:r>
            <a:r>
              <a:rPr lang="fr-FR" dirty="0">
                <a:latin typeface="Arial Narrow" panose="020B0604020202020204" pitchFamily="34" charset="0"/>
                <a:cs typeface="Arial Narrow" panose="020B0604020202020204" pitchFamily="34" charset="0"/>
              </a:rPr>
              <a:t>BATMAT</a:t>
            </a:r>
          </a:p>
          <a:p>
            <a:pPr>
              <a:lnSpc>
                <a:spcPct val="120000"/>
              </a:lnSpc>
              <a:spcBef>
                <a:spcPts val="300"/>
              </a:spcBef>
            </a:pPr>
            <a:r>
              <a:rPr lang="fr-FR" dirty="0"/>
              <a:t>15:51 </a:t>
            </a:r>
            <a:r>
              <a:rPr lang="fr-FR" dirty="0">
                <a:latin typeface="Arial Narrow" panose="020B0604020202020204" pitchFamily="34" charset="0"/>
                <a:cs typeface="Arial Narrow" panose="020B0604020202020204" pitchFamily="34" charset="0"/>
              </a:rPr>
              <a:t>CŒUR-3R </a:t>
            </a:r>
          </a:p>
          <a:p>
            <a:pPr>
              <a:lnSpc>
                <a:spcPct val="120000"/>
              </a:lnSpc>
              <a:spcBef>
                <a:spcPts val="300"/>
              </a:spcBef>
            </a:pPr>
            <a:r>
              <a:rPr lang="fr-FR" dirty="0"/>
              <a:t>15:54 </a:t>
            </a:r>
            <a:r>
              <a:rPr lang="fr-FR" dirty="0" err="1">
                <a:latin typeface="Arial Narrow" panose="020B0604020202020204" pitchFamily="34" charset="0"/>
                <a:cs typeface="Arial Narrow" panose="020B0604020202020204" pitchFamily="34" charset="0"/>
              </a:rPr>
              <a:t>DirArBeLT</a:t>
            </a:r>
            <a:endParaRPr lang="fr-FR" dirty="0">
              <a:latin typeface="Arial Narrow" panose="020B0604020202020204" pitchFamily="34" charset="0"/>
              <a:cs typeface="Arial Narrow" panose="020B0604020202020204" pitchFamily="34" charset="0"/>
            </a:endParaRPr>
          </a:p>
          <a:p>
            <a:pPr>
              <a:lnSpc>
                <a:spcPct val="120000"/>
              </a:lnSpc>
              <a:spcBef>
                <a:spcPts val="300"/>
              </a:spcBef>
            </a:pPr>
            <a:r>
              <a:rPr lang="fr-FR" dirty="0"/>
              <a:t>15:57 </a:t>
            </a:r>
            <a:r>
              <a:rPr lang="fr-FR" dirty="0" err="1">
                <a:latin typeface="Arial Narrow" panose="020B0604020202020204" pitchFamily="34" charset="0"/>
                <a:cs typeface="Arial Narrow" panose="020B0604020202020204" pitchFamily="34" charset="0"/>
              </a:rPr>
              <a:t>FaRe</a:t>
            </a:r>
            <a:endParaRPr lang="fr-FR" dirty="0">
              <a:latin typeface="Arial Narrow" panose="020B0604020202020204" pitchFamily="34" charset="0"/>
              <a:cs typeface="Arial Narrow" panose="020B0604020202020204" pitchFamily="34" charset="0"/>
            </a:endParaRPr>
          </a:p>
          <a:p>
            <a:pPr>
              <a:lnSpc>
                <a:spcPct val="120000"/>
              </a:lnSpc>
              <a:spcBef>
                <a:spcPts val="300"/>
              </a:spcBef>
            </a:pPr>
            <a:r>
              <a:rPr lang="fr-FR" dirty="0">
                <a:latin typeface="Arial Narrow" panose="020B0604020202020204" pitchFamily="34" charset="0"/>
                <a:cs typeface="Arial Narrow" panose="020B0604020202020204" pitchFamily="34" charset="0"/>
              </a:rPr>
              <a:t>16:00 </a:t>
            </a:r>
            <a:r>
              <a:rPr lang="fr-FR" dirty="0" err="1">
                <a:latin typeface="Arial Narrow" panose="020B0604020202020204" pitchFamily="34" charset="0"/>
                <a:cs typeface="Arial Narrow" panose="020B0604020202020204" pitchFamily="34" charset="0"/>
              </a:rPr>
              <a:t>Isomat</a:t>
            </a:r>
            <a:r>
              <a:rPr lang="fr-FR" dirty="0">
                <a:latin typeface="Arial Narrow" panose="020B0604020202020204" pitchFamily="34" charset="0"/>
                <a:cs typeface="Arial Narrow" panose="020B0604020202020204" pitchFamily="34" charset="0"/>
              </a:rPr>
              <a:t> </a:t>
            </a:r>
          </a:p>
          <a:p>
            <a:pPr>
              <a:lnSpc>
                <a:spcPct val="120000"/>
              </a:lnSpc>
              <a:spcBef>
                <a:spcPts val="300"/>
              </a:spcBef>
            </a:pPr>
            <a:r>
              <a:rPr lang="fr-FR" dirty="0"/>
              <a:t>16:03 </a:t>
            </a:r>
            <a:r>
              <a:rPr lang="fr-FR" dirty="0" err="1">
                <a:latin typeface="Arial Narrow" panose="020B0604020202020204" pitchFamily="34" charset="0"/>
                <a:cs typeface="Arial Narrow" panose="020B0604020202020204" pitchFamily="34" charset="0"/>
              </a:rPr>
              <a:t>ODISSe</a:t>
            </a:r>
            <a:endParaRPr lang="fr-FR" dirty="0">
              <a:latin typeface="Arial Narrow" panose="020B0604020202020204" pitchFamily="34" charset="0"/>
              <a:cs typeface="Arial Narrow" panose="020B0604020202020204" pitchFamily="34" charset="0"/>
            </a:endParaRPr>
          </a:p>
          <a:p>
            <a:pPr>
              <a:lnSpc>
                <a:spcPct val="120000"/>
              </a:lnSpc>
              <a:spcBef>
                <a:spcPts val="300"/>
              </a:spcBef>
            </a:pPr>
            <a:r>
              <a:rPr lang="fr-FR" dirty="0"/>
              <a:t>16:06 </a:t>
            </a:r>
            <a:r>
              <a:rPr lang="fr-FR" dirty="0">
                <a:latin typeface="Arial Narrow" panose="020B0604020202020204" pitchFamily="34" charset="0"/>
                <a:cs typeface="Arial Narrow" panose="020B0604020202020204" pitchFamily="34" charset="0"/>
              </a:rPr>
              <a:t>SRBAM </a:t>
            </a:r>
          </a:p>
          <a:p>
            <a:pPr>
              <a:lnSpc>
                <a:spcPct val="120000"/>
              </a:lnSpc>
              <a:spcBef>
                <a:spcPts val="300"/>
              </a:spcBef>
            </a:pPr>
            <a:r>
              <a:rPr lang="fr-FR" dirty="0"/>
              <a:t>16:09 </a:t>
            </a:r>
            <a:r>
              <a:rPr lang="fr-FR" dirty="0">
                <a:latin typeface="Arial Narrow" panose="020B0604020202020204" pitchFamily="34" charset="0"/>
                <a:cs typeface="Arial Narrow" panose="020B0604020202020204" pitchFamily="34" charset="0"/>
              </a:rPr>
              <a:t>TRIPODE </a:t>
            </a:r>
          </a:p>
          <a:p>
            <a:pPr>
              <a:lnSpc>
                <a:spcPct val="120000"/>
              </a:lnSpc>
              <a:spcBef>
                <a:spcPts val="300"/>
              </a:spcBef>
            </a:pPr>
            <a:r>
              <a:rPr lang="fr-FR" dirty="0"/>
              <a:t>16:12 </a:t>
            </a:r>
            <a:r>
              <a:rPr lang="fr-FR" dirty="0">
                <a:latin typeface="Arial Narrow" panose="020B0604020202020204" pitchFamily="34" charset="0"/>
                <a:cs typeface="Arial Narrow" panose="020B0604020202020204" pitchFamily="34" charset="0"/>
              </a:rPr>
              <a:t>ULL-Montpellier</a:t>
            </a:r>
          </a:p>
          <a:p>
            <a:pPr>
              <a:lnSpc>
                <a:spcPct val="120000"/>
              </a:lnSpc>
              <a:spcBef>
                <a:spcPts val="300"/>
              </a:spcBef>
            </a:pPr>
            <a:r>
              <a:rPr lang="fr-FR" dirty="0"/>
              <a:t>16:15 </a:t>
            </a:r>
            <a:r>
              <a:rPr lang="fr-FR" dirty="0" err="1">
                <a:latin typeface="Arial Narrow" panose="020B0604020202020204" pitchFamily="34" charset="0"/>
                <a:cs typeface="Arial Narrow" panose="020B0604020202020204" pitchFamily="34" charset="0"/>
              </a:rPr>
              <a:t>UrbaRisqBio</a:t>
            </a:r>
            <a:r>
              <a:rPr lang="fr-FR" dirty="0">
                <a:latin typeface="Arial Narrow" panose="020B0604020202020204" pitchFamily="34" charset="0"/>
                <a:cs typeface="Arial Narrow" panose="020B0604020202020204" pitchFamily="34" charset="0"/>
              </a:rPr>
              <a:t> </a:t>
            </a:r>
          </a:p>
          <a:p>
            <a:pPr>
              <a:lnSpc>
                <a:spcPct val="120000"/>
              </a:lnSpc>
              <a:spcBef>
                <a:spcPts val="300"/>
              </a:spcBef>
            </a:pPr>
            <a:r>
              <a:rPr lang="fr-FR" dirty="0"/>
              <a:t>16:18 </a:t>
            </a:r>
            <a:r>
              <a:rPr lang="fr-FR" dirty="0" err="1">
                <a:latin typeface="Arial Narrow" panose="020B0604020202020204" pitchFamily="34" charset="0"/>
                <a:cs typeface="Arial Narrow" panose="020B0604020202020204" pitchFamily="34" charset="0"/>
              </a:rPr>
              <a:t>ViBat</a:t>
            </a:r>
            <a:endParaRPr lang="fr-FR" dirty="0">
              <a:latin typeface="Arial Narrow" panose="020B0604020202020204" pitchFamily="34" charset="0"/>
              <a:cs typeface="Arial Narrow" panose="020B0604020202020204" pitchFamily="34" charset="0"/>
            </a:endParaRPr>
          </a:p>
          <a:p>
            <a:pPr>
              <a:lnSpc>
                <a:spcPct val="120000"/>
              </a:lnSpc>
              <a:spcBef>
                <a:spcPts val="300"/>
              </a:spcBef>
            </a:pPr>
            <a:r>
              <a:rPr lang="fr-FR" dirty="0">
                <a:latin typeface="Arial Narrow" panose="020B0604020202020204" pitchFamily="34" charset="0"/>
                <a:cs typeface="Arial Narrow" panose="020B0604020202020204" pitchFamily="34" charset="0"/>
              </a:rPr>
              <a:t>16:21 BIOSE/DD </a:t>
            </a:r>
          </a:p>
          <a:p>
            <a:pPr>
              <a:lnSpc>
                <a:spcPct val="120000"/>
              </a:lnSpc>
              <a:spcBef>
                <a:spcPts val="300"/>
              </a:spcBef>
            </a:pPr>
            <a:r>
              <a:rPr lang="fr-FR" dirty="0"/>
              <a:t>16:24 </a:t>
            </a:r>
            <a:r>
              <a:rPr lang="fr-FR" dirty="0" err="1">
                <a:latin typeface="Arial Narrow" panose="020B0604020202020204" pitchFamily="34" charset="0"/>
                <a:cs typeface="Arial Narrow" panose="020B0604020202020204" pitchFamily="34" charset="0"/>
              </a:rPr>
              <a:t>Hybrid-Lab</a:t>
            </a:r>
            <a:r>
              <a:rPr lang="fr-FR" dirty="0">
                <a:latin typeface="Arial Narrow" panose="020B0604020202020204" pitchFamily="34" charset="0"/>
                <a:cs typeface="Arial Narrow" panose="020B0604020202020204" pitchFamily="34" charset="0"/>
              </a:rPr>
              <a:t> </a:t>
            </a:r>
          </a:p>
          <a:p>
            <a:pPr>
              <a:lnSpc>
                <a:spcPct val="120000"/>
              </a:lnSpc>
              <a:spcBef>
                <a:spcPts val="300"/>
              </a:spcBef>
            </a:pPr>
            <a:r>
              <a:rPr lang="fr-FR" dirty="0">
                <a:latin typeface="Arial Narrow" panose="020B0604020202020204" pitchFamily="34" charset="0"/>
                <a:cs typeface="Arial Narrow" panose="020B0604020202020204" pitchFamily="34" charset="0"/>
              </a:rPr>
              <a:t>16:27 IDEA </a:t>
            </a:r>
          </a:p>
          <a:p>
            <a:pPr>
              <a:lnSpc>
                <a:spcPct val="120000"/>
              </a:lnSpc>
              <a:spcBef>
                <a:spcPts val="300"/>
              </a:spcBef>
            </a:pPr>
            <a:endParaRPr lang="fr-FR" dirty="0"/>
          </a:p>
        </p:txBody>
      </p:sp>
      <p:sp>
        <p:nvSpPr>
          <p:cNvPr id="7" name="Espace réservé du contenu 6">
            <a:extLst>
              <a:ext uri="{FF2B5EF4-FFF2-40B4-BE49-F238E27FC236}">
                <a16:creationId xmlns:a16="http://schemas.microsoft.com/office/drawing/2014/main" id="{A260A75E-7A66-33D5-17E6-B815F56E8E6F}"/>
              </a:ext>
            </a:extLst>
          </p:cNvPr>
          <p:cNvSpPr>
            <a:spLocks noGrp="1"/>
          </p:cNvSpPr>
          <p:nvPr>
            <p:ph sz="half" idx="2"/>
          </p:nvPr>
        </p:nvSpPr>
        <p:spPr>
          <a:xfrm>
            <a:off x="5029200" y="1201994"/>
            <a:ext cx="4195763" cy="4822722"/>
          </a:xfrm>
        </p:spPr>
        <p:txBody>
          <a:bodyPr>
            <a:normAutofit fontScale="62500" lnSpcReduction="20000"/>
          </a:bodyPr>
          <a:lstStyle/>
          <a:p>
            <a:pPr>
              <a:lnSpc>
                <a:spcPct val="120000"/>
              </a:lnSpc>
              <a:spcBef>
                <a:spcPts val="300"/>
              </a:spcBef>
            </a:pPr>
            <a:r>
              <a:rPr lang="fr-FR" dirty="0"/>
              <a:t>16:30 </a:t>
            </a:r>
            <a:r>
              <a:rPr lang="fr-FR" dirty="0">
                <a:latin typeface="Arial Narrow" panose="020B0604020202020204" pitchFamily="34" charset="0"/>
                <a:cs typeface="Arial Narrow" panose="020B0604020202020204" pitchFamily="34" charset="0"/>
              </a:rPr>
              <a:t>MIRAGES </a:t>
            </a:r>
          </a:p>
          <a:p>
            <a:pPr>
              <a:lnSpc>
                <a:spcPct val="120000"/>
              </a:lnSpc>
              <a:spcBef>
                <a:spcPts val="300"/>
              </a:spcBef>
            </a:pPr>
            <a:r>
              <a:rPr lang="fr-FR" dirty="0"/>
              <a:t>16:33 </a:t>
            </a:r>
            <a:r>
              <a:rPr lang="fr-FR" dirty="0">
                <a:latin typeface="Arial Narrow" panose="020B0604020202020204" pitchFamily="34" charset="0"/>
                <a:cs typeface="Arial Narrow" panose="020B0604020202020204" pitchFamily="34" charset="0"/>
              </a:rPr>
              <a:t>OASIS</a:t>
            </a:r>
          </a:p>
          <a:p>
            <a:pPr>
              <a:lnSpc>
                <a:spcPct val="120000"/>
              </a:lnSpc>
              <a:spcBef>
                <a:spcPts val="300"/>
              </a:spcBef>
            </a:pPr>
            <a:r>
              <a:rPr lang="fr-FR" dirty="0"/>
              <a:t>16:36 </a:t>
            </a:r>
            <a:r>
              <a:rPr lang="fr-FR" dirty="0" err="1">
                <a:latin typeface="Arial Narrow" panose="020B0604020202020204" pitchFamily="34" charset="0"/>
                <a:cs typeface="Arial Narrow" panose="020B0604020202020204" pitchFamily="34" charset="0"/>
              </a:rPr>
              <a:t>ResisTer</a:t>
            </a:r>
            <a:r>
              <a:rPr lang="fr-FR" dirty="0">
                <a:latin typeface="Arial Narrow" panose="020B0604020202020204" pitchFamily="34" charset="0"/>
                <a:cs typeface="Arial Narrow" panose="020B0604020202020204" pitchFamily="34" charset="0"/>
              </a:rPr>
              <a:t> </a:t>
            </a:r>
          </a:p>
          <a:p>
            <a:pPr>
              <a:lnSpc>
                <a:spcPct val="120000"/>
              </a:lnSpc>
              <a:spcBef>
                <a:spcPts val="300"/>
              </a:spcBef>
            </a:pPr>
            <a:r>
              <a:rPr lang="fr-FR" dirty="0"/>
              <a:t>16:39 </a:t>
            </a:r>
            <a:r>
              <a:rPr lang="fr-FR" dirty="0">
                <a:latin typeface="Arial Narrow" panose="020B0604020202020204" pitchFamily="34" charset="0"/>
                <a:cs typeface="Arial Narrow" panose="020B0604020202020204" pitchFamily="34" charset="0"/>
              </a:rPr>
              <a:t>TEHEDI</a:t>
            </a:r>
          </a:p>
          <a:p>
            <a:pPr>
              <a:lnSpc>
                <a:spcPct val="120000"/>
              </a:lnSpc>
              <a:spcBef>
                <a:spcPts val="300"/>
              </a:spcBef>
            </a:pPr>
            <a:r>
              <a:rPr lang="fr-FR" dirty="0"/>
              <a:t>16:42 </a:t>
            </a:r>
            <a:r>
              <a:rPr lang="fr-FR" dirty="0">
                <a:latin typeface="Arial Narrow" panose="020B0604020202020204" pitchFamily="34" charset="0"/>
                <a:cs typeface="Arial Narrow" panose="020B0604020202020204" pitchFamily="34" charset="0"/>
              </a:rPr>
              <a:t>VILLE-VIVANTE</a:t>
            </a:r>
          </a:p>
          <a:p>
            <a:pPr>
              <a:lnSpc>
                <a:spcPct val="120000"/>
              </a:lnSpc>
              <a:spcBef>
                <a:spcPts val="300"/>
              </a:spcBef>
            </a:pPr>
            <a:r>
              <a:rPr lang="fr-FR" dirty="0"/>
              <a:t>16:45 </a:t>
            </a:r>
            <a:r>
              <a:rPr lang="fr-FR" dirty="0">
                <a:latin typeface="Arial Narrow" panose="020B0604020202020204" pitchFamily="34" charset="0"/>
                <a:cs typeface="Arial Narrow" panose="020B0604020202020204" pitchFamily="34" charset="0"/>
              </a:rPr>
              <a:t>ALTERMOB</a:t>
            </a:r>
          </a:p>
          <a:p>
            <a:pPr>
              <a:lnSpc>
                <a:spcPct val="120000"/>
              </a:lnSpc>
              <a:spcBef>
                <a:spcPts val="300"/>
              </a:spcBef>
            </a:pPr>
            <a:r>
              <a:rPr lang="fr-FR" dirty="0"/>
              <a:t>16:48 </a:t>
            </a:r>
            <a:r>
              <a:rPr lang="fr-FR" dirty="0">
                <a:latin typeface="Arial Narrow" panose="020B0604020202020204" pitchFamily="34" charset="0"/>
                <a:cs typeface="Arial Narrow" panose="020B0604020202020204" pitchFamily="34" charset="0"/>
              </a:rPr>
              <a:t>ECOFLUX</a:t>
            </a:r>
          </a:p>
          <a:p>
            <a:pPr>
              <a:lnSpc>
                <a:spcPct val="120000"/>
              </a:lnSpc>
              <a:spcBef>
                <a:spcPts val="300"/>
              </a:spcBef>
            </a:pPr>
            <a:r>
              <a:rPr lang="fr-FR" dirty="0">
                <a:latin typeface="Arial Narrow" panose="020B0604020202020204" pitchFamily="34" charset="0"/>
                <a:cs typeface="Arial Narrow" panose="020B0604020202020204" pitchFamily="34" charset="0"/>
              </a:rPr>
              <a:t>16:51 ELDUC </a:t>
            </a:r>
          </a:p>
          <a:p>
            <a:pPr>
              <a:lnSpc>
                <a:spcPct val="120000"/>
              </a:lnSpc>
              <a:spcBef>
                <a:spcPts val="300"/>
              </a:spcBef>
            </a:pPr>
            <a:r>
              <a:rPr lang="fr-FR" dirty="0"/>
              <a:t>16:54 </a:t>
            </a:r>
            <a:r>
              <a:rPr lang="fr-FR" dirty="0" err="1">
                <a:latin typeface="Arial Narrow" panose="020B0604020202020204" pitchFamily="34" charset="0"/>
                <a:cs typeface="Arial Narrow" panose="020B0604020202020204" pitchFamily="34" charset="0"/>
              </a:rPr>
              <a:t>EnergiEx</a:t>
            </a:r>
            <a:endParaRPr lang="fr-FR" dirty="0">
              <a:latin typeface="Arial Narrow" panose="020B0604020202020204" pitchFamily="34" charset="0"/>
              <a:cs typeface="Arial Narrow" panose="020B0604020202020204" pitchFamily="34" charset="0"/>
            </a:endParaRPr>
          </a:p>
          <a:p>
            <a:pPr>
              <a:lnSpc>
                <a:spcPct val="120000"/>
              </a:lnSpc>
              <a:spcBef>
                <a:spcPts val="300"/>
              </a:spcBef>
            </a:pPr>
            <a:r>
              <a:rPr lang="fr-FR" dirty="0">
                <a:latin typeface="Arial Narrow" panose="020B0604020202020204" pitchFamily="34" charset="0"/>
                <a:cs typeface="Arial Narrow" panose="020B0604020202020204" pitchFamily="34" charset="0"/>
              </a:rPr>
              <a:t>16:57 Grid4Mobility </a:t>
            </a:r>
          </a:p>
          <a:p>
            <a:pPr>
              <a:lnSpc>
                <a:spcPct val="120000"/>
              </a:lnSpc>
              <a:spcBef>
                <a:spcPts val="300"/>
              </a:spcBef>
            </a:pPr>
            <a:r>
              <a:rPr lang="fr-FR" dirty="0"/>
              <a:t>17:00 </a:t>
            </a:r>
            <a:r>
              <a:rPr lang="fr-FR" dirty="0" err="1">
                <a:latin typeface="Arial Narrow" panose="020B0604020202020204" pitchFamily="34" charset="0"/>
                <a:cs typeface="Arial Narrow" panose="020B0604020202020204" pitchFamily="34" charset="0"/>
              </a:rPr>
              <a:t>RaaS_FPA</a:t>
            </a:r>
            <a:endParaRPr lang="fr-FR" dirty="0"/>
          </a:p>
          <a:p>
            <a:pPr>
              <a:lnSpc>
                <a:spcPct val="120000"/>
              </a:lnSpc>
              <a:spcBef>
                <a:spcPts val="300"/>
              </a:spcBef>
            </a:pPr>
            <a:r>
              <a:rPr lang="fr-FR" dirty="0">
                <a:latin typeface="Arial Narrow" panose="020B0604020202020204" pitchFamily="34" charset="0"/>
                <a:cs typeface="Arial Narrow" panose="020B0604020202020204" pitchFamily="34" charset="0"/>
              </a:rPr>
              <a:t>17:03 </a:t>
            </a:r>
            <a:r>
              <a:rPr lang="fr-FR" dirty="0" err="1">
                <a:latin typeface="Arial Narrow" panose="020B0604020202020204" pitchFamily="34" charset="0"/>
                <a:cs typeface="Arial Narrow" panose="020B0604020202020204" pitchFamily="34" charset="0"/>
              </a:rPr>
              <a:t>Umrestte</a:t>
            </a:r>
            <a:r>
              <a:rPr lang="fr-FR" dirty="0">
                <a:latin typeface="Arial Narrow" panose="020B0604020202020204" pitchFamily="34" charset="0"/>
                <a:cs typeface="Arial Narrow" panose="020B0604020202020204" pitchFamily="34" charset="0"/>
              </a:rPr>
              <a:t> </a:t>
            </a:r>
          </a:p>
          <a:p>
            <a:pPr>
              <a:lnSpc>
                <a:spcPct val="120000"/>
              </a:lnSpc>
              <a:spcBef>
                <a:spcPts val="300"/>
              </a:spcBef>
            </a:pPr>
            <a:r>
              <a:rPr lang="fr-FR" dirty="0">
                <a:latin typeface="Arial Narrow" panose="020B0604020202020204" pitchFamily="34" charset="0"/>
                <a:cs typeface="Arial Narrow" panose="020B0604020202020204" pitchFamily="34" charset="0"/>
              </a:rPr>
              <a:t>17:06 VIMAP </a:t>
            </a:r>
          </a:p>
          <a:p>
            <a:pPr>
              <a:lnSpc>
                <a:spcPct val="120000"/>
              </a:lnSpc>
              <a:spcBef>
                <a:spcPts val="300"/>
              </a:spcBef>
            </a:pPr>
            <a:r>
              <a:rPr lang="fr-FR" dirty="0">
                <a:latin typeface="Arial Narrow" panose="020B0604020202020204" pitchFamily="34" charset="0"/>
                <a:cs typeface="Arial Narrow" panose="020B0604020202020204" pitchFamily="34" charset="0"/>
              </a:rPr>
              <a:t>17:09 VIREV </a:t>
            </a:r>
            <a:endParaRPr lang="fr-FR" dirty="0"/>
          </a:p>
        </p:txBody>
      </p:sp>
      <p:sp>
        <p:nvSpPr>
          <p:cNvPr id="4" name="Espace réservé du numéro de diapositive 3">
            <a:extLst>
              <a:ext uri="{FF2B5EF4-FFF2-40B4-BE49-F238E27FC236}">
                <a16:creationId xmlns:a16="http://schemas.microsoft.com/office/drawing/2014/main" id="{BEEAE5E8-B5C6-4214-508C-CD95C4773724}"/>
              </a:ext>
            </a:extLst>
          </p:cNvPr>
          <p:cNvSpPr>
            <a:spLocks noGrp="1"/>
          </p:cNvSpPr>
          <p:nvPr>
            <p:ph type="sldNum" sz="quarter" idx="12"/>
          </p:nvPr>
        </p:nvSpPr>
        <p:spPr/>
        <p:txBody>
          <a:bodyPr/>
          <a:lstStyle/>
          <a:p>
            <a:fld id="{672B83B0-3461-4B46-936F-6684E93904E2}" type="slidenum">
              <a:rPr lang="fr-FR" smtClean="0"/>
              <a:t>29</a:t>
            </a:fld>
            <a:endParaRPr lang="fr-FR"/>
          </a:p>
        </p:txBody>
      </p:sp>
    </p:spTree>
    <p:extLst>
      <p:ext uri="{BB962C8B-B14F-4D97-AF65-F5344CB8AC3E}">
        <p14:creationId xmlns:p14="http://schemas.microsoft.com/office/powerpoint/2010/main" val="833979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AFF0E9-279F-CC94-8B63-8EB43E60BACC}"/>
              </a:ext>
            </a:extLst>
          </p:cNvPr>
          <p:cNvSpPr>
            <a:spLocks noGrp="1"/>
          </p:cNvSpPr>
          <p:nvPr>
            <p:ph type="title"/>
          </p:nvPr>
        </p:nvSpPr>
        <p:spPr/>
        <p:txBody>
          <a:bodyPr/>
          <a:lstStyle/>
          <a:p>
            <a:r>
              <a:rPr lang="fr-FR" dirty="0"/>
              <a:t>Une stratégie Nationale d’Accélération</a:t>
            </a:r>
          </a:p>
        </p:txBody>
      </p:sp>
      <p:sp>
        <p:nvSpPr>
          <p:cNvPr id="3" name="Espace réservé du contenu 2">
            <a:extLst>
              <a:ext uri="{FF2B5EF4-FFF2-40B4-BE49-F238E27FC236}">
                <a16:creationId xmlns:a16="http://schemas.microsoft.com/office/drawing/2014/main" id="{4BCCEE99-BBC6-03B5-6C4F-76C50099516F}"/>
              </a:ext>
            </a:extLst>
          </p:cNvPr>
          <p:cNvSpPr>
            <a:spLocks noGrp="1"/>
          </p:cNvSpPr>
          <p:nvPr>
            <p:ph idx="1"/>
          </p:nvPr>
        </p:nvSpPr>
        <p:spPr/>
        <p:txBody>
          <a:bodyPr anchor="ctr"/>
          <a:lstStyle/>
          <a:p>
            <a:r>
              <a:rPr lang="fr-FR" b="1" dirty="0"/>
              <a:t>Cette stratégie d’accélération « Solutions pour la ville durable et les bâtiments innovants » est financée à hauteur de 675 M€ par le plan France Relance et le 4</a:t>
            </a:r>
            <a:r>
              <a:rPr lang="fr-FR" b="1" baseline="30000" dirty="0"/>
              <a:t>e</a:t>
            </a:r>
            <a:r>
              <a:rPr lang="fr-FR" b="1" dirty="0"/>
              <a:t> Programme d’Investissements d’Avenir</a:t>
            </a:r>
          </a:p>
          <a:p>
            <a:r>
              <a:rPr lang="fr-FR" dirty="0"/>
              <a:t>3 axes stratégiques :</a:t>
            </a:r>
          </a:p>
          <a:p>
            <a:pPr lvl="1"/>
            <a:r>
              <a:rPr lang="fr-FR" dirty="0"/>
              <a:t>Accélérer la transition des villes par une nécessaire approche intégrée</a:t>
            </a:r>
          </a:p>
          <a:p>
            <a:pPr lvl="1"/>
            <a:r>
              <a:rPr lang="fr-FR" dirty="0"/>
              <a:t>Agir sur le bâti pour la sobriété</a:t>
            </a:r>
          </a:p>
          <a:p>
            <a:pPr lvl="1"/>
            <a:r>
              <a:rPr lang="fr-FR" dirty="0"/>
              <a:t>Accompagner le développement des filières</a:t>
            </a:r>
          </a:p>
        </p:txBody>
      </p:sp>
      <p:sp>
        <p:nvSpPr>
          <p:cNvPr id="4" name="Espace réservé du numéro de diapositive 3">
            <a:extLst>
              <a:ext uri="{FF2B5EF4-FFF2-40B4-BE49-F238E27FC236}">
                <a16:creationId xmlns:a16="http://schemas.microsoft.com/office/drawing/2014/main" id="{5F5EE5DD-58F4-3905-7753-CD9C99305C7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2B83B0-3461-4B46-936F-6684E93904E2}" type="slidenum">
              <a:rPr kumimoji="0" lang="fr-FR" sz="1200" b="0" i="0" u="none" strike="noStrike" kern="1200" cap="none" spc="0" normalizeH="0" baseline="0" noProof="0" smtClean="0">
                <a:ln>
                  <a:noFill/>
                </a:ln>
                <a:solidFill>
                  <a:prstClr val="white"/>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white"/>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3555839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6ABEAE-DDE1-59F6-C143-A72D24EC9243}"/>
              </a:ext>
            </a:extLst>
          </p:cNvPr>
          <p:cNvSpPr>
            <a:spLocks noGrp="1"/>
          </p:cNvSpPr>
          <p:nvPr>
            <p:ph type="title"/>
          </p:nvPr>
        </p:nvSpPr>
        <p:spPr/>
        <p:txBody>
          <a:bodyPr>
            <a:normAutofit/>
          </a:bodyPr>
          <a:lstStyle/>
          <a:p>
            <a:r>
              <a:rPr lang="fr-FR" dirty="0"/>
              <a:t>Ordre de passage 17 matin</a:t>
            </a:r>
          </a:p>
        </p:txBody>
      </p:sp>
      <p:sp>
        <p:nvSpPr>
          <p:cNvPr id="3" name="Espace réservé du contenu 2">
            <a:extLst>
              <a:ext uri="{FF2B5EF4-FFF2-40B4-BE49-F238E27FC236}">
                <a16:creationId xmlns:a16="http://schemas.microsoft.com/office/drawing/2014/main" id="{7C0A1421-623A-54E7-B591-631C8DF74257}"/>
              </a:ext>
            </a:extLst>
          </p:cNvPr>
          <p:cNvSpPr>
            <a:spLocks noGrp="1"/>
          </p:cNvSpPr>
          <p:nvPr>
            <p:ph sz="half" idx="1"/>
          </p:nvPr>
        </p:nvSpPr>
        <p:spPr>
          <a:xfrm>
            <a:off x="681038" y="1201994"/>
            <a:ext cx="4195762" cy="4822722"/>
          </a:xfrm>
        </p:spPr>
        <p:txBody>
          <a:bodyPr>
            <a:normAutofit fontScale="70000" lnSpcReduction="20000"/>
          </a:bodyPr>
          <a:lstStyle/>
          <a:p>
            <a:pPr>
              <a:lnSpc>
                <a:spcPct val="120000"/>
              </a:lnSpc>
              <a:spcBef>
                <a:spcPts val="300"/>
              </a:spcBef>
            </a:pPr>
            <a:r>
              <a:rPr lang="fr-FR" dirty="0">
                <a:latin typeface="Arial Narrow" panose="020B0604020202020204" pitchFamily="34" charset="0"/>
                <a:cs typeface="Arial Narrow" panose="020B0604020202020204" pitchFamily="34" charset="0"/>
              </a:rPr>
              <a:t>10:45 </a:t>
            </a:r>
            <a:r>
              <a:rPr lang="fr-FR" dirty="0" err="1">
                <a:latin typeface="Arial Narrow" panose="020B0604020202020204" pitchFamily="34" charset="0"/>
                <a:cs typeface="Arial Narrow" panose="020B0604020202020204" pitchFamily="34" charset="0"/>
              </a:rPr>
              <a:t>BaaS</a:t>
            </a:r>
            <a:endParaRPr lang="fr-FR" dirty="0">
              <a:latin typeface="Arial Narrow" panose="020B0604020202020204" pitchFamily="34" charset="0"/>
              <a:cs typeface="Arial Narrow" panose="020B0604020202020204" pitchFamily="34" charset="0"/>
            </a:endParaRPr>
          </a:p>
          <a:p>
            <a:pPr>
              <a:lnSpc>
                <a:spcPct val="120000"/>
              </a:lnSpc>
              <a:spcBef>
                <a:spcPts val="300"/>
              </a:spcBef>
            </a:pPr>
            <a:r>
              <a:rPr lang="fr-FR" dirty="0"/>
              <a:t>10:48 </a:t>
            </a:r>
            <a:r>
              <a:rPr lang="fr-FR" dirty="0">
                <a:latin typeface="Arial Narrow" panose="020B0604020202020204" pitchFamily="34" charset="0"/>
                <a:cs typeface="Arial Narrow" panose="020B0604020202020204" pitchFamily="34" charset="0"/>
              </a:rPr>
              <a:t>BRC</a:t>
            </a:r>
          </a:p>
          <a:p>
            <a:pPr>
              <a:lnSpc>
                <a:spcPct val="120000"/>
              </a:lnSpc>
              <a:spcBef>
                <a:spcPts val="300"/>
              </a:spcBef>
            </a:pPr>
            <a:r>
              <a:rPr lang="fr-FR" dirty="0"/>
              <a:t>10:51 </a:t>
            </a:r>
            <a:r>
              <a:rPr lang="fr-FR" dirty="0">
                <a:latin typeface="Arial Narrow" panose="020B0604020202020204" pitchFamily="34" charset="0"/>
                <a:cs typeface="Arial Narrow" panose="020B0604020202020204" pitchFamily="34" charset="0"/>
              </a:rPr>
              <a:t>CEA-List</a:t>
            </a:r>
          </a:p>
          <a:p>
            <a:pPr>
              <a:lnSpc>
                <a:spcPct val="120000"/>
              </a:lnSpc>
              <a:spcBef>
                <a:spcPts val="300"/>
              </a:spcBef>
            </a:pPr>
            <a:r>
              <a:rPr lang="fr-FR" dirty="0">
                <a:latin typeface="Arial Narrow" panose="020B0604020202020204" pitchFamily="34" charset="0"/>
                <a:cs typeface="Arial Narrow" panose="020B0604020202020204" pitchFamily="34" charset="0"/>
              </a:rPr>
              <a:t>10:54 CITYVERSE</a:t>
            </a:r>
          </a:p>
          <a:p>
            <a:pPr>
              <a:lnSpc>
                <a:spcPct val="120000"/>
              </a:lnSpc>
              <a:spcBef>
                <a:spcPts val="300"/>
              </a:spcBef>
            </a:pPr>
            <a:r>
              <a:rPr lang="fr-FR" dirty="0"/>
              <a:t>10:57 </a:t>
            </a:r>
            <a:r>
              <a:rPr lang="fr-FR" dirty="0">
                <a:latin typeface="Arial Narrow" panose="020B0604020202020204" pitchFamily="34" charset="0"/>
                <a:cs typeface="Arial Narrow" panose="020B0604020202020204" pitchFamily="34" charset="0"/>
              </a:rPr>
              <a:t>FUTURA</a:t>
            </a:r>
          </a:p>
          <a:p>
            <a:pPr>
              <a:lnSpc>
                <a:spcPct val="120000"/>
              </a:lnSpc>
              <a:spcBef>
                <a:spcPts val="300"/>
              </a:spcBef>
            </a:pPr>
            <a:r>
              <a:rPr lang="fr-FR" dirty="0"/>
              <a:t>11:00 </a:t>
            </a:r>
            <a:r>
              <a:rPr lang="fr-FR" dirty="0">
                <a:latin typeface="Arial Narrow" panose="020B0604020202020204" pitchFamily="34" charset="0"/>
                <a:cs typeface="Arial Narrow" panose="020B0604020202020204" pitchFamily="34" charset="0"/>
              </a:rPr>
              <a:t>GAIA-C </a:t>
            </a:r>
          </a:p>
          <a:p>
            <a:pPr>
              <a:lnSpc>
                <a:spcPct val="120000"/>
              </a:lnSpc>
              <a:spcBef>
                <a:spcPts val="300"/>
              </a:spcBef>
            </a:pPr>
            <a:r>
              <a:rPr lang="fr-FR" dirty="0"/>
              <a:t>11:03 </a:t>
            </a:r>
            <a:r>
              <a:rPr lang="fr-FR" dirty="0">
                <a:latin typeface="Arial Narrow" panose="020B0604020202020204" pitchFamily="34" charset="0"/>
                <a:cs typeface="Arial Narrow" panose="020B0604020202020204" pitchFamily="34" charset="0"/>
              </a:rPr>
              <a:t>HUT </a:t>
            </a:r>
          </a:p>
          <a:p>
            <a:pPr>
              <a:lnSpc>
                <a:spcPct val="120000"/>
              </a:lnSpc>
              <a:spcBef>
                <a:spcPts val="300"/>
              </a:spcBef>
            </a:pPr>
            <a:r>
              <a:rPr lang="fr-FR" dirty="0">
                <a:latin typeface="Arial Narrow" panose="020B0604020202020204" pitchFamily="34" charset="0"/>
                <a:cs typeface="Arial Narrow" panose="020B0604020202020204" pitchFamily="34" charset="0"/>
              </a:rPr>
              <a:t>11:06 LAVEC</a:t>
            </a:r>
          </a:p>
          <a:p>
            <a:pPr>
              <a:lnSpc>
                <a:spcPct val="120000"/>
              </a:lnSpc>
              <a:spcBef>
                <a:spcPts val="300"/>
              </a:spcBef>
            </a:pPr>
            <a:r>
              <a:rPr lang="fr-FR" dirty="0"/>
              <a:t>11:09 </a:t>
            </a:r>
            <a:r>
              <a:rPr lang="fr-FR" dirty="0">
                <a:latin typeface="Arial Narrow" panose="020B0604020202020204" pitchFamily="34" charset="0"/>
                <a:cs typeface="Arial Narrow" panose="020B0604020202020204" pitchFamily="34" charset="0"/>
              </a:rPr>
              <a:t>NEXTARK</a:t>
            </a:r>
          </a:p>
          <a:p>
            <a:pPr>
              <a:lnSpc>
                <a:spcPct val="120000"/>
              </a:lnSpc>
              <a:spcBef>
                <a:spcPts val="300"/>
              </a:spcBef>
            </a:pPr>
            <a:r>
              <a:rPr lang="fr-FR" dirty="0">
                <a:latin typeface="Arial Narrow" panose="020B0604020202020204" pitchFamily="34" charset="0"/>
                <a:cs typeface="Arial Narrow" panose="020B0604020202020204" pitchFamily="34" charset="0"/>
              </a:rPr>
              <a:t>11:12 S2C2T </a:t>
            </a:r>
          </a:p>
          <a:p>
            <a:pPr>
              <a:lnSpc>
                <a:spcPct val="120000"/>
              </a:lnSpc>
              <a:spcBef>
                <a:spcPts val="300"/>
              </a:spcBef>
            </a:pPr>
            <a:r>
              <a:rPr lang="fr-FR" dirty="0"/>
              <a:t>11:15 </a:t>
            </a:r>
            <a:r>
              <a:rPr lang="fr-FR" dirty="0">
                <a:latin typeface="Arial Narrow" panose="020B0604020202020204" pitchFamily="34" charset="0"/>
                <a:cs typeface="Arial Narrow" panose="020B0604020202020204" pitchFamily="34" charset="0"/>
              </a:rPr>
              <a:t>THERMOS</a:t>
            </a:r>
          </a:p>
          <a:p>
            <a:pPr>
              <a:lnSpc>
                <a:spcPct val="120000"/>
              </a:lnSpc>
              <a:spcBef>
                <a:spcPts val="300"/>
              </a:spcBef>
            </a:pPr>
            <a:r>
              <a:rPr lang="fr-FR" dirty="0">
                <a:latin typeface="Arial Narrow" panose="020B0604020202020204" pitchFamily="34" charset="0"/>
                <a:cs typeface="Arial Narrow" panose="020B0604020202020204" pitchFamily="34" charset="0"/>
              </a:rPr>
              <a:t>11:18 </a:t>
            </a:r>
            <a:r>
              <a:rPr lang="fr-FR" dirty="0" err="1">
                <a:latin typeface="Arial Narrow" panose="020B0604020202020204" pitchFamily="34" charset="0"/>
                <a:cs typeface="Arial Narrow" panose="020B0604020202020204" pitchFamily="34" charset="0"/>
              </a:rPr>
              <a:t>TwinCityZen</a:t>
            </a:r>
            <a:endParaRPr lang="fr-FR" dirty="0">
              <a:latin typeface="Arial Narrow" panose="020B0604020202020204" pitchFamily="34" charset="0"/>
              <a:cs typeface="Arial Narrow" panose="020B0604020202020204" pitchFamily="34" charset="0"/>
            </a:endParaRPr>
          </a:p>
          <a:p>
            <a:pPr>
              <a:lnSpc>
                <a:spcPct val="120000"/>
              </a:lnSpc>
              <a:spcBef>
                <a:spcPts val="300"/>
              </a:spcBef>
            </a:pPr>
            <a:r>
              <a:rPr lang="fr-FR" dirty="0"/>
              <a:t>11:21 </a:t>
            </a:r>
            <a:r>
              <a:rPr lang="fr-FR" dirty="0">
                <a:latin typeface="Arial Narrow" panose="020B0604020202020204" pitchFamily="34" charset="0"/>
                <a:cs typeface="Arial Narrow" panose="020B0604020202020204" pitchFamily="34" charset="0"/>
              </a:rPr>
              <a:t>CAUSAL </a:t>
            </a:r>
          </a:p>
          <a:p>
            <a:pPr>
              <a:lnSpc>
                <a:spcPct val="120000"/>
              </a:lnSpc>
              <a:spcBef>
                <a:spcPts val="300"/>
              </a:spcBef>
            </a:pPr>
            <a:endParaRPr lang="fr-FR" dirty="0"/>
          </a:p>
        </p:txBody>
      </p:sp>
      <p:sp>
        <p:nvSpPr>
          <p:cNvPr id="7" name="Espace réservé du contenu 6">
            <a:extLst>
              <a:ext uri="{FF2B5EF4-FFF2-40B4-BE49-F238E27FC236}">
                <a16:creationId xmlns:a16="http://schemas.microsoft.com/office/drawing/2014/main" id="{A260A75E-7A66-33D5-17E6-B815F56E8E6F}"/>
              </a:ext>
            </a:extLst>
          </p:cNvPr>
          <p:cNvSpPr>
            <a:spLocks noGrp="1"/>
          </p:cNvSpPr>
          <p:nvPr>
            <p:ph sz="half" idx="2"/>
          </p:nvPr>
        </p:nvSpPr>
        <p:spPr>
          <a:xfrm>
            <a:off x="5029200" y="1201994"/>
            <a:ext cx="4195763" cy="4822722"/>
          </a:xfrm>
        </p:spPr>
        <p:txBody>
          <a:bodyPr>
            <a:normAutofit fontScale="70000" lnSpcReduction="20000"/>
          </a:bodyPr>
          <a:lstStyle/>
          <a:p>
            <a:pPr>
              <a:lnSpc>
                <a:spcPct val="120000"/>
              </a:lnSpc>
              <a:spcBef>
                <a:spcPts val="300"/>
              </a:spcBef>
            </a:pPr>
            <a:r>
              <a:rPr lang="fr-FR" dirty="0"/>
              <a:t>11:24 </a:t>
            </a:r>
            <a:r>
              <a:rPr lang="fr-FR" dirty="0">
                <a:latin typeface="Arial Narrow" panose="020B0604020202020204" pitchFamily="34" charset="0"/>
                <a:cs typeface="Arial Narrow" panose="020B0604020202020204" pitchFamily="34" charset="0"/>
              </a:rPr>
              <a:t>CAVEAU </a:t>
            </a:r>
          </a:p>
          <a:p>
            <a:pPr>
              <a:lnSpc>
                <a:spcPct val="120000"/>
              </a:lnSpc>
              <a:spcBef>
                <a:spcPts val="300"/>
              </a:spcBef>
            </a:pPr>
            <a:r>
              <a:rPr lang="fr-FR" dirty="0"/>
              <a:t>11:27 </a:t>
            </a:r>
            <a:r>
              <a:rPr lang="fr-FR" dirty="0">
                <a:latin typeface="Arial Narrow" panose="020B0604020202020204" pitchFamily="34" charset="0"/>
                <a:cs typeface="Arial Narrow" panose="020B0604020202020204" pitchFamily="34" charset="0"/>
              </a:rPr>
              <a:t>Flex-Sens</a:t>
            </a:r>
          </a:p>
          <a:p>
            <a:pPr>
              <a:lnSpc>
                <a:spcPct val="120000"/>
              </a:lnSpc>
              <a:spcBef>
                <a:spcPts val="300"/>
              </a:spcBef>
            </a:pPr>
            <a:r>
              <a:rPr lang="fr-FR" dirty="0"/>
              <a:t>11:30 </a:t>
            </a:r>
            <a:r>
              <a:rPr lang="fr-FR" dirty="0" err="1">
                <a:latin typeface="Arial Narrow" panose="020B0604020202020204" pitchFamily="34" charset="0"/>
                <a:cs typeface="Arial Narrow" panose="020B0604020202020204" pitchFamily="34" charset="0"/>
              </a:rPr>
              <a:t>InteGREEN</a:t>
            </a:r>
            <a:endParaRPr lang="fr-FR" dirty="0">
              <a:latin typeface="Arial Narrow" panose="020B0604020202020204" pitchFamily="34" charset="0"/>
              <a:cs typeface="Arial Narrow" panose="020B0604020202020204" pitchFamily="34" charset="0"/>
            </a:endParaRPr>
          </a:p>
          <a:p>
            <a:pPr>
              <a:lnSpc>
                <a:spcPct val="120000"/>
              </a:lnSpc>
              <a:spcBef>
                <a:spcPts val="300"/>
              </a:spcBef>
            </a:pPr>
            <a:r>
              <a:rPr lang="fr-FR" dirty="0"/>
              <a:t>11:33 </a:t>
            </a:r>
            <a:r>
              <a:rPr lang="fr-FR" dirty="0">
                <a:latin typeface="Arial Narrow" panose="020B0604020202020204" pitchFamily="34" charset="0"/>
                <a:cs typeface="Arial Narrow" panose="020B0604020202020204" pitchFamily="34" charset="0"/>
              </a:rPr>
              <a:t>NEO</a:t>
            </a:r>
          </a:p>
          <a:p>
            <a:pPr>
              <a:lnSpc>
                <a:spcPct val="120000"/>
              </a:lnSpc>
              <a:spcBef>
                <a:spcPts val="300"/>
              </a:spcBef>
            </a:pPr>
            <a:r>
              <a:rPr lang="fr-FR" dirty="0"/>
              <a:t>11:36 </a:t>
            </a:r>
            <a:r>
              <a:rPr lang="fr-FR" dirty="0">
                <a:latin typeface="Arial Narrow" panose="020B0604020202020204" pitchFamily="34" charset="0"/>
                <a:cs typeface="Arial Narrow" panose="020B0604020202020204" pitchFamily="34" charset="0"/>
              </a:rPr>
              <a:t>OPTIMA</a:t>
            </a:r>
          </a:p>
          <a:p>
            <a:pPr>
              <a:lnSpc>
                <a:spcPct val="120000"/>
              </a:lnSpc>
              <a:spcBef>
                <a:spcPts val="300"/>
              </a:spcBef>
            </a:pPr>
            <a:r>
              <a:rPr lang="fr-FR" dirty="0"/>
              <a:t>11:39 </a:t>
            </a:r>
            <a:r>
              <a:rPr lang="fr-FR" dirty="0">
                <a:latin typeface="Arial Narrow" panose="020B0604020202020204" pitchFamily="34" charset="0"/>
                <a:cs typeface="Arial Narrow" panose="020B0604020202020204" pitchFamily="34" charset="0"/>
              </a:rPr>
              <a:t>PEREN-FLORE </a:t>
            </a:r>
          </a:p>
          <a:p>
            <a:pPr>
              <a:lnSpc>
                <a:spcPct val="120000"/>
              </a:lnSpc>
              <a:spcBef>
                <a:spcPts val="300"/>
              </a:spcBef>
            </a:pPr>
            <a:r>
              <a:rPr lang="fr-FR" dirty="0"/>
              <a:t>11:42 </a:t>
            </a:r>
            <a:r>
              <a:rPr lang="fr-FR" dirty="0">
                <a:latin typeface="Arial Narrow" panose="020B0604020202020204" pitchFamily="34" charset="0"/>
                <a:cs typeface="Arial Narrow" panose="020B0604020202020204" pitchFamily="34" charset="0"/>
              </a:rPr>
              <a:t>REHABILITER </a:t>
            </a:r>
          </a:p>
          <a:p>
            <a:pPr>
              <a:lnSpc>
                <a:spcPct val="120000"/>
              </a:lnSpc>
              <a:spcBef>
                <a:spcPts val="300"/>
              </a:spcBef>
            </a:pPr>
            <a:r>
              <a:rPr lang="fr-FR" dirty="0"/>
              <a:t>11:45 </a:t>
            </a:r>
            <a:r>
              <a:rPr lang="fr-FR" dirty="0">
                <a:latin typeface="Arial Narrow" panose="020B0604020202020204" pitchFamily="34" charset="0"/>
                <a:cs typeface="Arial Narrow" panose="020B0604020202020204" pitchFamily="34" charset="0"/>
              </a:rPr>
              <a:t>RENO-ICU </a:t>
            </a:r>
          </a:p>
          <a:p>
            <a:pPr>
              <a:lnSpc>
                <a:spcPct val="120000"/>
              </a:lnSpc>
              <a:spcBef>
                <a:spcPts val="300"/>
              </a:spcBef>
            </a:pPr>
            <a:r>
              <a:rPr lang="fr-FR" dirty="0">
                <a:latin typeface="Arial Narrow" panose="020B0604020202020204" pitchFamily="34" charset="0"/>
                <a:cs typeface="Arial Narrow" panose="020B0604020202020204" pitchFamily="34" charset="0"/>
              </a:rPr>
              <a:t>11:48 SYMBIOTIC </a:t>
            </a:r>
          </a:p>
          <a:p>
            <a:pPr>
              <a:lnSpc>
                <a:spcPct val="120000"/>
              </a:lnSpc>
              <a:spcBef>
                <a:spcPts val="300"/>
              </a:spcBef>
            </a:pPr>
            <a:r>
              <a:rPr lang="fr-FR" dirty="0"/>
              <a:t>11:51 </a:t>
            </a:r>
            <a:r>
              <a:rPr lang="fr-FR" dirty="0">
                <a:latin typeface="Arial Narrow" panose="020B0604020202020204" pitchFamily="34" charset="0"/>
                <a:cs typeface="Arial Narrow" panose="020B0604020202020204" pitchFamily="34" charset="0"/>
              </a:rPr>
              <a:t>TECTOO </a:t>
            </a:r>
          </a:p>
          <a:p>
            <a:pPr>
              <a:lnSpc>
                <a:spcPct val="120000"/>
              </a:lnSpc>
              <a:spcBef>
                <a:spcPts val="300"/>
              </a:spcBef>
            </a:pPr>
            <a:r>
              <a:rPr lang="fr-FR" dirty="0">
                <a:latin typeface="Arial Narrow" panose="020B0604020202020204" pitchFamily="34" charset="0"/>
                <a:cs typeface="Arial Narrow" panose="020B0604020202020204" pitchFamily="34" charset="0"/>
              </a:rPr>
              <a:t>11:54 </a:t>
            </a:r>
            <a:r>
              <a:rPr lang="fr-FR" dirty="0" err="1">
                <a:latin typeface="Arial Narrow" panose="020B0604020202020204" pitchFamily="34" charset="0"/>
                <a:cs typeface="Arial Narrow" panose="020B0604020202020204" pitchFamily="34" charset="0"/>
              </a:rPr>
              <a:t>URBHealth</a:t>
            </a:r>
            <a:r>
              <a:rPr lang="fr-FR" dirty="0">
                <a:latin typeface="Arial Narrow" panose="020B0604020202020204" pitchFamily="34" charset="0"/>
                <a:cs typeface="Arial Narrow" panose="020B0604020202020204" pitchFamily="34" charset="0"/>
              </a:rPr>
              <a:t> </a:t>
            </a:r>
          </a:p>
          <a:p>
            <a:pPr>
              <a:lnSpc>
                <a:spcPct val="120000"/>
              </a:lnSpc>
              <a:spcBef>
                <a:spcPts val="300"/>
              </a:spcBef>
            </a:pPr>
            <a:r>
              <a:rPr lang="fr-FR" dirty="0"/>
              <a:t>11:57 </a:t>
            </a:r>
            <a:r>
              <a:rPr lang="fr-FR" dirty="0">
                <a:latin typeface="Arial Narrow" panose="020B0604020202020204" pitchFamily="34" charset="0"/>
                <a:cs typeface="Arial Narrow" panose="020B0604020202020204" pitchFamily="34" charset="0"/>
              </a:rPr>
              <a:t>BEECS</a:t>
            </a:r>
            <a:endParaRPr lang="fr-FR" dirty="0"/>
          </a:p>
        </p:txBody>
      </p:sp>
      <p:sp>
        <p:nvSpPr>
          <p:cNvPr id="4" name="Espace réservé du numéro de diapositive 3">
            <a:extLst>
              <a:ext uri="{FF2B5EF4-FFF2-40B4-BE49-F238E27FC236}">
                <a16:creationId xmlns:a16="http://schemas.microsoft.com/office/drawing/2014/main" id="{BEEAE5E8-B5C6-4214-508C-CD95C4773724}"/>
              </a:ext>
            </a:extLst>
          </p:cNvPr>
          <p:cNvSpPr>
            <a:spLocks noGrp="1"/>
          </p:cNvSpPr>
          <p:nvPr>
            <p:ph type="sldNum" sz="quarter" idx="12"/>
          </p:nvPr>
        </p:nvSpPr>
        <p:spPr/>
        <p:txBody>
          <a:bodyPr/>
          <a:lstStyle/>
          <a:p>
            <a:fld id="{672B83B0-3461-4B46-936F-6684E93904E2}" type="slidenum">
              <a:rPr lang="fr-FR" smtClean="0"/>
              <a:t>30</a:t>
            </a:fld>
            <a:endParaRPr lang="fr-FR"/>
          </a:p>
        </p:txBody>
      </p:sp>
    </p:spTree>
    <p:extLst>
      <p:ext uri="{BB962C8B-B14F-4D97-AF65-F5344CB8AC3E}">
        <p14:creationId xmlns:p14="http://schemas.microsoft.com/office/powerpoint/2010/main" val="1719108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8BD8835-6B46-5FF4-7548-61672F821B60}"/>
              </a:ext>
            </a:extLst>
          </p:cNvPr>
          <p:cNvSpPr>
            <a:spLocks noGrp="1"/>
          </p:cNvSpPr>
          <p:nvPr>
            <p:ph type="title"/>
          </p:nvPr>
        </p:nvSpPr>
        <p:spPr/>
        <p:txBody>
          <a:bodyPr/>
          <a:lstStyle/>
          <a:p>
            <a:r>
              <a:rPr lang="fr-FR" dirty="0"/>
              <a:t>4 points à l’ordre du jour de chaque session</a:t>
            </a:r>
          </a:p>
        </p:txBody>
      </p:sp>
      <p:sp>
        <p:nvSpPr>
          <p:cNvPr id="5" name="Espace réservé du contenu 4">
            <a:extLst>
              <a:ext uri="{FF2B5EF4-FFF2-40B4-BE49-F238E27FC236}">
                <a16:creationId xmlns:a16="http://schemas.microsoft.com/office/drawing/2014/main" id="{4C55E3F8-888C-6669-06E4-AD7608726C4B}"/>
              </a:ext>
            </a:extLst>
          </p:cNvPr>
          <p:cNvSpPr>
            <a:spLocks noGrp="1"/>
          </p:cNvSpPr>
          <p:nvPr>
            <p:ph idx="1"/>
          </p:nvPr>
        </p:nvSpPr>
        <p:spPr/>
        <p:txBody>
          <a:bodyPr anchor="ctr">
            <a:normAutofit fontScale="70000" lnSpcReduction="20000"/>
          </a:bodyPr>
          <a:lstStyle/>
          <a:p>
            <a:r>
              <a:rPr lang="fr-FR" dirty="0"/>
              <a:t>Le degré de pluralité scientifique et technique dans les projets</a:t>
            </a:r>
          </a:p>
          <a:p>
            <a:pPr lvl="1"/>
            <a:r>
              <a:rPr lang="fr-FR" dirty="0"/>
              <a:t>L’identification des manques, l’appel à compléter les consortiums</a:t>
            </a:r>
          </a:p>
          <a:p>
            <a:r>
              <a:rPr lang="fr-FR" dirty="0"/>
              <a:t>Les territoires impliqués dans les recherches</a:t>
            </a:r>
          </a:p>
          <a:p>
            <a:pPr lvl="1"/>
            <a:r>
              <a:rPr lang="fr-FR" dirty="0"/>
              <a:t>Lesquels ? Avec quels acteurs ?</a:t>
            </a:r>
          </a:p>
          <a:p>
            <a:r>
              <a:rPr lang="fr-FR" dirty="0"/>
              <a:t>Les problèmes traités (tirés par l’aval) par la recherche</a:t>
            </a:r>
          </a:p>
          <a:p>
            <a:pPr lvl="1"/>
            <a:r>
              <a:rPr lang="fr-FR" dirty="0"/>
              <a:t>Identification des problèmes et de leurs sources (quels acteurs, quand, où ?)</a:t>
            </a:r>
          </a:p>
          <a:p>
            <a:r>
              <a:rPr lang="fr-FR" dirty="0"/>
              <a:t>Identification des éléments de convergence et de différenciation entre les différents consortiums</a:t>
            </a:r>
          </a:p>
          <a:p>
            <a:pPr lvl="1"/>
            <a:r>
              <a:rPr lang="fr-FR" dirty="0"/>
              <a:t>Les convergences ? Les divergences ?</a:t>
            </a:r>
          </a:p>
          <a:p>
            <a:pPr lvl="1"/>
            <a:r>
              <a:rPr lang="fr-FR" dirty="0"/>
              <a:t>L’identification des complémentarités entre consortiums</a:t>
            </a:r>
          </a:p>
          <a:p>
            <a:pPr lvl="1"/>
            <a:r>
              <a:rPr lang="fr-FR" dirty="0"/>
              <a:t>Quelles possibilités d’intégration des consortiums convergents</a:t>
            </a:r>
          </a:p>
        </p:txBody>
      </p:sp>
      <p:sp>
        <p:nvSpPr>
          <p:cNvPr id="3" name="Espace réservé du numéro de diapositive 2">
            <a:extLst>
              <a:ext uri="{FF2B5EF4-FFF2-40B4-BE49-F238E27FC236}">
                <a16:creationId xmlns:a16="http://schemas.microsoft.com/office/drawing/2014/main" id="{CD117E8A-B7DC-3D24-4C78-C5D5CB163BE3}"/>
              </a:ext>
            </a:extLst>
          </p:cNvPr>
          <p:cNvSpPr>
            <a:spLocks noGrp="1"/>
          </p:cNvSpPr>
          <p:nvPr>
            <p:ph type="sldNum" sz="quarter" idx="12"/>
          </p:nvPr>
        </p:nvSpPr>
        <p:spPr/>
        <p:txBody>
          <a:bodyPr/>
          <a:lstStyle/>
          <a:p>
            <a:fld id="{672B83B0-3461-4B46-936F-6684E93904E2}" type="slidenum">
              <a:rPr lang="fr-FR" smtClean="0"/>
              <a:t>31</a:t>
            </a:fld>
            <a:endParaRPr lang="fr-FR"/>
          </a:p>
        </p:txBody>
      </p:sp>
    </p:spTree>
    <p:extLst>
      <p:ext uri="{BB962C8B-B14F-4D97-AF65-F5344CB8AC3E}">
        <p14:creationId xmlns:p14="http://schemas.microsoft.com/office/powerpoint/2010/main" val="2769949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96D5C9-9F61-16B6-93B3-30994FB85123}"/>
              </a:ext>
            </a:extLst>
          </p:cNvPr>
          <p:cNvSpPr>
            <a:spLocks noGrp="1"/>
          </p:cNvSpPr>
          <p:nvPr>
            <p:ph type="ctrTitle"/>
          </p:nvPr>
        </p:nvSpPr>
        <p:spPr>
          <a:xfrm>
            <a:off x="2599911" y="3697555"/>
            <a:ext cx="7306089" cy="2427790"/>
          </a:xfrm>
        </p:spPr>
        <p:txBody>
          <a:bodyPr>
            <a:normAutofit fontScale="90000"/>
          </a:bodyPr>
          <a:lstStyle/>
          <a:p>
            <a:pPr>
              <a:lnSpc>
                <a:spcPct val="100000"/>
              </a:lnSpc>
              <a:spcBef>
                <a:spcPts val="600"/>
              </a:spcBef>
            </a:pPr>
            <a:r>
              <a:rPr lang="fr-FR" sz="2000" dirty="0"/>
              <a:t>site : </a:t>
            </a:r>
            <a:r>
              <a:rPr lang="fr-FR" sz="2000" dirty="0">
                <a:hlinkClick r:id="rId3"/>
              </a:rPr>
              <a:t>https://pepr-vdbi.fr</a:t>
            </a:r>
            <a:br>
              <a:rPr lang="fr-FR" dirty="0"/>
            </a:br>
            <a:br>
              <a:rPr lang="fr-FR" dirty="0"/>
            </a:br>
            <a:r>
              <a:rPr lang="fr-FR" dirty="0"/>
              <a:t>Merci pour votre attention</a:t>
            </a:r>
            <a:br>
              <a:rPr lang="fr-FR" dirty="0"/>
            </a:br>
            <a:r>
              <a:rPr lang="fr-FR" sz="1800" b="0" dirty="0">
                <a:hlinkClick r:id="rId4"/>
              </a:rPr>
              <a:t>gilles.gesquiere@univ-lyon2.fr</a:t>
            </a:r>
            <a:br>
              <a:rPr lang="fr-FR" sz="1800" b="0" dirty="0"/>
            </a:br>
            <a:r>
              <a:rPr lang="fr-FR" sz="1800" b="0" dirty="0">
                <a:hlinkClick r:id="rId5"/>
              </a:rPr>
              <a:t>dominique.mignot@univ-eiffel.fr</a:t>
            </a:r>
            <a:br>
              <a:rPr lang="fr-FR" sz="1800" b="0" dirty="0"/>
            </a:br>
            <a:r>
              <a:rPr lang="fr-FR" sz="1800" b="0" dirty="0">
                <a:hlinkClick r:id="rId6"/>
              </a:rPr>
              <a:t>jean-yves.toussaint@insa-lyon.fr</a:t>
            </a:r>
            <a:r>
              <a:rPr lang="fr-FR" sz="1800" b="0" dirty="0"/>
              <a:t> </a:t>
            </a:r>
            <a:br>
              <a:rPr lang="fr-FR" sz="1800" b="0" dirty="0"/>
            </a:br>
            <a:r>
              <a:rPr lang="fr-FR" sz="1800" b="0" dirty="0">
                <a:hlinkClick r:id="rId7"/>
              </a:rPr>
              <a:t>contact@pepr-vdbi.fr</a:t>
            </a:r>
            <a:endParaRPr lang="fr-FR" sz="1800" dirty="0"/>
          </a:p>
        </p:txBody>
      </p:sp>
    </p:spTree>
    <p:extLst>
      <p:ext uri="{BB962C8B-B14F-4D97-AF65-F5344CB8AC3E}">
        <p14:creationId xmlns:p14="http://schemas.microsoft.com/office/powerpoint/2010/main" val="1783562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1E39D16-9E34-8CF8-DC49-AA4821A77F20}"/>
              </a:ext>
            </a:extLst>
          </p:cNvPr>
          <p:cNvSpPr>
            <a:spLocks noGrp="1"/>
          </p:cNvSpPr>
          <p:nvPr>
            <p:ph type="sldNum" sz="quarter" idx="12"/>
          </p:nvPr>
        </p:nvSpPr>
        <p:spPr/>
        <p:txBody>
          <a:bodyPr/>
          <a:lstStyle/>
          <a:p>
            <a:fld id="{672B83B0-3461-4B46-936F-6684E93904E2}" type="slidenum">
              <a:rPr lang="fr-FR" smtClean="0"/>
              <a:t>33</a:t>
            </a:fld>
            <a:endParaRPr lang="fr-FR"/>
          </a:p>
        </p:txBody>
      </p:sp>
    </p:spTree>
    <p:extLst>
      <p:ext uri="{BB962C8B-B14F-4D97-AF65-F5344CB8AC3E}">
        <p14:creationId xmlns:p14="http://schemas.microsoft.com/office/powerpoint/2010/main" val="2867933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EA4FA853-010D-FE62-BC9D-564607634409}"/>
              </a:ext>
            </a:extLst>
          </p:cNvPr>
          <p:cNvSpPr>
            <a:spLocks noGrp="1"/>
          </p:cNvSpPr>
          <p:nvPr>
            <p:ph type="ctrTitle"/>
          </p:nvPr>
        </p:nvSpPr>
        <p:spPr>
          <a:xfrm>
            <a:off x="2599911" y="3287631"/>
            <a:ext cx="7306089" cy="2016318"/>
          </a:xfrm>
        </p:spPr>
        <p:txBody>
          <a:bodyPr>
            <a:normAutofit/>
          </a:bodyPr>
          <a:lstStyle/>
          <a:p>
            <a:pPr>
              <a:lnSpc>
                <a:spcPct val="100000"/>
              </a:lnSpc>
              <a:spcBef>
                <a:spcPts val="1200"/>
              </a:spcBef>
            </a:pPr>
            <a:r>
              <a:rPr lang="fr-FR" sz="2400" b="0" dirty="0"/>
              <a:t>SNA VDBI – PEPR</a:t>
            </a:r>
            <a:br>
              <a:rPr lang="fr-FR" sz="2800" dirty="0"/>
            </a:br>
            <a:r>
              <a:rPr lang="fr-FR" sz="2800" dirty="0"/>
              <a:t>Ville Durable et Bâtiment Innovant</a:t>
            </a:r>
            <a:br>
              <a:rPr lang="fr-FR" sz="2800" dirty="0"/>
            </a:br>
            <a:br>
              <a:rPr lang="fr-FR" sz="1600" dirty="0"/>
            </a:br>
            <a:r>
              <a:rPr lang="fr-FR" sz="2800" b="0" dirty="0"/>
              <a:t>Présentation de l’appel à projet</a:t>
            </a:r>
          </a:p>
        </p:txBody>
      </p:sp>
      <p:sp>
        <p:nvSpPr>
          <p:cNvPr id="6" name="Sous-titre 2">
            <a:extLst>
              <a:ext uri="{FF2B5EF4-FFF2-40B4-BE49-F238E27FC236}">
                <a16:creationId xmlns:a16="http://schemas.microsoft.com/office/drawing/2014/main" id="{57ACACC0-0856-8194-99F9-7C5AF547D067}"/>
              </a:ext>
            </a:extLst>
          </p:cNvPr>
          <p:cNvSpPr txBox="1">
            <a:spLocks/>
          </p:cNvSpPr>
          <p:nvPr/>
        </p:nvSpPr>
        <p:spPr>
          <a:xfrm>
            <a:off x="7121562" y="5303949"/>
            <a:ext cx="2784438" cy="791378"/>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2400"/>
              </a:spcBef>
              <a:buFont typeface="Police système Courant"/>
              <a:buNone/>
              <a:defRPr sz="24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1pPr>
            <a:lvl2pPr marL="457200" indent="0" algn="ctr" defTabSz="914400" rtl="0" eaLnBrk="1" latinLnBrk="0" hangingPunct="1">
              <a:lnSpc>
                <a:spcPct val="100000"/>
              </a:lnSpc>
              <a:spcBef>
                <a:spcPts val="1200"/>
              </a:spcBef>
              <a:buFont typeface="Wingdings" pitchFamily="2" charset="2"/>
              <a:buNone/>
              <a:defRPr sz="20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2pPr>
            <a:lvl3pPr marL="914400" indent="0" algn="ctr" defTabSz="914400" rtl="0" eaLnBrk="1" latinLnBrk="0" hangingPunct="1">
              <a:lnSpc>
                <a:spcPct val="100000"/>
              </a:lnSpc>
              <a:spcBef>
                <a:spcPts val="600"/>
              </a:spcBef>
              <a:buFont typeface="Courier New" panose="02070309020205020404" pitchFamily="49" charset="0"/>
              <a:buNone/>
              <a:defRPr sz="18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Police système Courant"/>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Tahoma"/>
                <a:sym typeface="Tahoma"/>
              </a:rPr>
              <a:t>D. </a:t>
            </a:r>
            <a:r>
              <a:rPr kumimoji="0" lang="en-US" sz="1400" b="0" i="0" u="none" strike="noStrike" kern="1200" cap="none" spc="0" normalizeH="0" baseline="0" noProof="0" dirty="0" err="1">
                <a:ln>
                  <a:noFill/>
                </a:ln>
                <a:solidFill>
                  <a:prstClr val="black">
                    <a:lumMod val="65000"/>
                    <a:lumOff val="35000"/>
                  </a:prstClr>
                </a:solidFill>
                <a:effectLst/>
                <a:uLnTx/>
                <a:uFillTx/>
                <a:latin typeface="Arial Narrow" panose="020B0604020202020204" pitchFamily="34" charset="0"/>
                <a:ea typeface="Tahoma"/>
                <a:sym typeface="Tahoma"/>
              </a:rPr>
              <a:t>Mignot</a:t>
            </a:r>
            <a:r>
              <a:rPr kumimoji="0" lang="en-US" sz="1400" b="0"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Tahoma"/>
                <a:sym typeface="Tahoma"/>
              </a:rPr>
              <a:t> – UGE</a:t>
            </a:r>
          </a:p>
          <a:p>
            <a:pPr marL="0" marR="0" lvl="0" indent="0" algn="l" defTabSz="914400" rtl="0" eaLnBrk="1" fontAlgn="auto" latinLnBrk="0" hangingPunct="1">
              <a:lnSpc>
                <a:spcPct val="100000"/>
              </a:lnSpc>
              <a:spcBef>
                <a:spcPts val="0"/>
              </a:spcBef>
              <a:spcAft>
                <a:spcPts val="0"/>
              </a:spcAft>
              <a:buClrTx/>
              <a:buSzTx/>
              <a:buFont typeface="Police système Courant"/>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Tahoma"/>
                <a:sym typeface="Tahoma"/>
              </a:rPr>
              <a:t>G. </a:t>
            </a:r>
            <a:r>
              <a:rPr kumimoji="0" lang="en-US" sz="1400" b="0" i="0" u="none" strike="noStrike" kern="1200" cap="none" spc="0" normalizeH="0" baseline="0" noProof="0" dirty="0" err="1">
                <a:ln>
                  <a:noFill/>
                </a:ln>
                <a:solidFill>
                  <a:prstClr val="black">
                    <a:lumMod val="65000"/>
                    <a:lumOff val="35000"/>
                  </a:prstClr>
                </a:solidFill>
                <a:effectLst/>
                <a:uLnTx/>
                <a:uFillTx/>
                <a:latin typeface="Arial Narrow" panose="020B0604020202020204" pitchFamily="34" charset="0"/>
                <a:ea typeface="Tahoma"/>
                <a:sym typeface="Tahoma"/>
              </a:rPr>
              <a:t>Gesquière</a:t>
            </a:r>
            <a:r>
              <a:rPr kumimoji="0" lang="en-US" sz="1400" b="0"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Tahoma"/>
                <a:sym typeface="Tahoma"/>
              </a:rPr>
              <a:t>, J.Y. Toussaint  – CNRS</a:t>
            </a:r>
            <a:endParaRPr kumimoji="0" lang="en-US" sz="1400" b="0"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2145045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FCD229-1B28-1461-1B96-0878BDFD2408}"/>
              </a:ext>
            </a:extLst>
          </p:cNvPr>
          <p:cNvSpPr>
            <a:spLocks noGrp="1"/>
          </p:cNvSpPr>
          <p:nvPr>
            <p:ph type="title"/>
          </p:nvPr>
        </p:nvSpPr>
        <p:spPr>
          <a:xfrm>
            <a:off x="85726" y="86550"/>
            <a:ext cx="9744074" cy="340170"/>
          </a:xfrm>
        </p:spPr>
        <p:txBody>
          <a:bodyPr>
            <a:normAutofit fontScale="90000"/>
          </a:bodyPr>
          <a:lstStyle/>
          <a:p>
            <a:r>
              <a:rPr lang="fr-FR" dirty="0"/>
              <a:t>PEPR VDBI quelques dates</a:t>
            </a:r>
          </a:p>
        </p:txBody>
      </p:sp>
      <p:sp>
        <p:nvSpPr>
          <p:cNvPr id="3" name="Espace réservé du contenu 2">
            <a:extLst>
              <a:ext uri="{FF2B5EF4-FFF2-40B4-BE49-F238E27FC236}">
                <a16:creationId xmlns:a16="http://schemas.microsoft.com/office/drawing/2014/main" id="{2715586F-3190-06CC-FEC7-80E8CD1D9B48}"/>
              </a:ext>
            </a:extLst>
          </p:cNvPr>
          <p:cNvSpPr>
            <a:spLocks noGrp="1"/>
          </p:cNvSpPr>
          <p:nvPr>
            <p:ph sz="half" idx="1"/>
          </p:nvPr>
        </p:nvSpPr>
        <p:spPr>
          <a:xfrm>
            <a:off x="83820" y="681038"/>
            <a:ext cx="4739640" cy="5495925"/>
          </a:xfrm>
        </p:spPr>
        <p:txBody>
          <a:bodyPr>
            <a:normAutofit fontScale="55000" lnSpcReduction="20000"/>
          </a:bodyPr>
          <a:lstStyle/>
          <a:p>
            <a:pPr>
              <a:lnSpc>
                <a:spcPct val="120000"/>
              </a:lnSpc>
            </a:pPr>
            <a:r>
              <a:rPr lang="fr-FR" dirty="0"/>
              <a:t>Une lettre de mission (État via le SGPI)</a:t>
            </a:r>
          </a:p>
          <a:p>
            <a:pPr lvl="1">
              <a:lnSpc>
                <a:spcPct val="120000"/>
              </a:lnSpc>
            </a:pPr>
            <a:r>
              <a:rPr lang="fr-FR" dirty="0"/>
              <a:t>8 juillet 2021 lettre de mission conjointe UGE-CNRS</a:t>
            </a:r>
          </a:p>
          <a:p>
            <a:pPr>
              <a:lnSpc>
                <a:spcPct val="120000"/>
              </a:lnSpc>
            </a:pPr>
            <a:r>
              <a:rPr lang="fr-FR" dirty="0"/>
              <a:t>des auditions (une centaine) pour préparer la lettre de cadrage</a:t>
            </a:r>
          </a:p>
          <a:p>
            <a:pPr>
              <a:lnSpc>
                <a:spcPct val="120000"/>
              </a:lnSpc>
            </a:pPr>
            <a:r>
              <a:rPr lang="fr-FR" dirty="0"/>
              <a:t>La lettre de cadrage, qualifiée par un jury international et validée par une commission interministérielle</a:t>
            </a:r>
          </a:p>
          <a:p>
            <a:pPr lvl="1">
              <a:lnSpc>
                <a:spcPct val="120000"/>
              </a:lnSpc>
            </a:pPr>
            <a:r>
              <a:rPr lang="fr-FR" dirty="0"/>
              <a:t>27 octobre 2021 version initiale</a:t>
            </a:r>
          </a:p>
          <a:p>
            <a:pPr lvl="1">
              <a:lnSpc>
                <a:spcPct val="120000"/>
              </a:lnSpc>
            </a:pPr>
            <a:r>
              <a:rPr lang="fr-FR" dirty="0"/>
              <a:t>11 mai 2022 audition par le jury international (CSTP)</a:t>
            </a:r>
          </a:p>
          <a:p>
            <a:pPr>
              <a:lnSpc>
                <a:spcPct val="120000"/>
              </a:lnSpc>
            </a:pPr>
            <a:r>
              <a:rPr lang="fr-FR" dirty="0"/>
              <a:t>Modification de la lettre de cadrage et lancement officiel du PEPR</a:t>
            </a:r>
          </a:p>
          <a:p>
            <a:pPr lvl="1">
              <a:lnSpc>
                <a:spcPct val="120000"/>
              </a:lnSpc>
            </a:pPr>
            <a:r>
              <a:rPr lang="fr-FR"/>
              <a:t>28 juillet 2022 lettre de cadrage modifiée </a:t>
            </a:r>
          </a:p>
        </p:txBody>
      </p:sp>
      <p:sp>
        <p:nvSpPr>
          <p:cNvPr id="4" name="Espace réservé du contenu 3">
            <a:extLst>
              <a:ext uri="{FF2B5EF4-FFF2-40B4-BE49-F238E27FC236}">
                <a16:creationId xmlns:a16="http://schemas.microsoft.com/office/drawing/2014/main" id="{081FB7EF-3D68-3ED2-6038-B6007F7609A1}"/>
              </a:ext>
            </a:extLst>
          </p:cNvPr>
          <p:cNvSpPr>
            <a:spLocks noGrp="1"/>
          </p:cNvSpPr>
          <p:nvPr>
            <p:ph sz="half" idx="2"/>
          </p:nvPr>
        </p:nvSpPr>
        <p:spPr>
          <a:xfrm>
            <a:off x="5102542" y="681038"/>
            <a:ext cx="4739641" cy="5495925"/>
          </a:xfrm>
        </p:spPr>
        <p:txBody>
          <a:bodyPr>
            <a:normAutofit fontScale="55000" lnSpcReduction="20000"/>
          </a:bodyPr>
          <a:lstStyle/>
          <a:p>
            <a:pPr lvl="1">
              <a:lnSpc>
                <a:spcPct val="120000"/>
              </a:lnSpc>
            </a:pPr>
            <a:r>
              <a:rPr lang="fr-FR" dirty="0"/>
              <a:t>25 août 2022 PEPR VDBI « le comité de pilotage interministériel opérationnel compétent valide le document complémentaire en réponse aux 10 recommandations formulées par le COMEX France 2030 (recommandations reprises du rapport du Comité Scientifique et Technique de Programme » (CSTP = jury international)</a:t>
            </a:r>
          </a:p>
          <a:p>
            <a:pPr>
              <a:lnSpc>
                <a:spcPct val="120000"/>
              </a:lnSpc>
            </a:pPr>
            <a:r>
              <a:rPr lang="fr-FR" dirty="0"/>
              <a:t>Avril 2023 - Lancement des Centres Opérationnels</a:t>
            </a:r>
          </a:p>
          <a:p>
            <a:pPr lvl="1">
              <a:lnSpc>
                <a:spcPct val="120000"/>
              </a:lnSpc>
            </a:pPr>
            <a:r>
              <a:rPr lang="fr-FR" dirty="0"/>
              <a:t>Trois centres opérationnels lancés en 2023</a:t>
            </a:r>
          </a:p>
          <a:p>
            <a:pPr lvl="1">
              <a:lnSpc>
                <a:spcPct val="120000"/>
              </a:lnSpc>
            </a:pPr>
            <a:r>
              <a:rPr lang="fr-FR" dirty="0"/>
              <a:t>Signature des conventions avec l’ANR</a:t>
            </a:r>
          </a:p>
          <a:p>
            <a:pPr>
              <a:lnSpc>
                <a:spcPct val="120000"/>
              </a:lnSpc>
            </a:pPr>
            <a:r>
              <a:rPr lang="fr-FR" dirty="0"/>
              <a:t> 27 juillet 2023 Lancement de l’appel à Projet</a:t>
            </a:r>
          </a:p>
          <a:p>
            <a:pPr>
              <a:lnSpc>
                <a:spcPct val="120000"/>
              </a:lnSpc>
            </a:pPr>
            <a:r>
              <a:rPr lang="fr-FR" b="1" dirty="0"/>
              <a:t>13 octobre 2023</a:t>
            </a:r>
            <a:r>
              <a:rPr lang="fr-FR" dirty="0"/>
              <a:t> – signature des documents de Gouvernance et d’Animation </a:t>
            </a:r>
          </a:p>
          <a:p>
            <a:r>
              <a:rPr lang="fr-FR" dirty="0"/>
              <a:t>16-17 octobre 2023 Journées PEPR VDBI – lettres d’intention non sélectives</a:t>
            </a:r>
          </a:p>
          <a:p>
            <a:r>
              <a:rPr lang="fr-FR" dirty="0"/>
              <a:t>18 octobre 2023 première réunion des trois collèges</a:t>
            </a:r>
          </a:p>
        </p:txBody>
      </p:sp>
      <p:sp>
        <p:nvSpPr>
          <p:cNvPr id="5" name="Espace réservé du numéro de diapositive 4">
            <a:extLst>
              <a:ext uri="{FF2B5EF4-FFF2-40B4-BE49-F238E27FC236}">
                <a16:creationId xmlns:a16="http://schemas.microsoft.com/office/drawing/2014/main" id="{03F95B8F-E34D-F53E-B845-62A0CE1E196A}"/>
              </a:ext>
            </a:extLst>
          </p:cNvPr>
          <p:cNvSpPr>
            <a:spLocks noGrp="1"/>
          </p:cNvSpPr>
          <p:nvPr>
            <p:ph type="sldNum" sz="quarter" idx="12"/>
          </p:nvPr>
        </p:nvSpPr>
        <p:spPr/>
        <p:txBody>
          <a:bodyPr/>
          <a:lstStyle/>
          <a:p>
            <a:fld id="{80E7DDF8-B8E1-1A42-944C-555DC3E59953}" type="slidenum">
              <a:rPr lang="fr-FR" smtClean="0"/>
              <a:t>35</a:t>
            </a:fld>
            <a:endParaRPr lang="fr-FR"/>
          </a:p>
        </p:txBody>
      </p:sp>
    </p:spTree>
    <p:extLst>
      <p:ext uri="{BB962C8B-B14F-4D97-AF65-F5344CB8AC3E}">
        <p14:creationId xmlns:p14="http://schemas.microsoft.com/office/powerpoint/2010/main" val="3873509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2DFC60-8C90-BA06-2003-69A793695D9B}"/>
              </a:ext>
            </a:extLst>
          </p:cNvPr>
          <p:cNvSpPr>
            <a:spLocks noGrp="1"/>
          </p:cNvSpPr>
          <p:nvPr>
            <p:ph type="title"/>
          </p:nvPr>
        </p:nvSpPr>
        <p:spPr>
          <a:xfrm>
            <a:off x="5769022" y="1989568"/>
            <a:ext cx="4091940" cy="968375"/>
          </a:xfrm>
        </p:spPr>
        <p:txBody>
          <a:bodyPr>
            <a:normAutofit fontScale="90000"/>
          </a:bodyPr>
          <a:lstStyle/>
          <a:p>
            <a:r>
              <a:rPr lang="fr-FR" dirty="0"/>
              <a:t>Synthèse </a:t>
            </a:r>
            <a:r>
              <a:rPr lang="fr-FR"/>
              <a:t>de la </a:t>
            </a:r>
            <a:r>
              <a:rPr lang="fr-FR" dirty="0"/>
              <a:t>lettre de mission (UGE-CNRS)</a:t>
            </a:r>
          </a:p>
        </p:txBody>
      </p:sp>
      <p:sp>
        <p:nvSpPr>
          <p:cNvPr id="4" name="Espace réservé du numéro de diapositive 3">
            <a:extLst>
              <a:ext uri="{FF2B5EF4-FFF2-40B4-BE49-F238E27FC236}">
                <a16:creationId xmlns:a16="http://schemas.microsoft.com/office/drawing/2014/main" id="{02CFB5E9-5EFF-5AD9-8AEF-6D4C66389D58}"/>
              </a:ext>
            </a:extLst>
          </p:cNvPr>
          <p:cNvSpPr>
            <a:spLocks noGrp="1"/>
          </p:cNvSpPr>
          <p:nvPr>
            <p:ph type="sldNum" sz="quarter" idx="12"/>
          </p:nvPr>
        </p:nvSpPr>
        <p:spPr/>
        <p:txBody>
          <a:bodyPr/>
          <a:lstStyle/>
          <a:p>
            <a:fld id="{672B83B0-3461-4B46-936F-6684E93904E2}" type="slidenum">
              <a:rPr lang="fr-FR" smtClean="0"/>
              <a:t>36</a:t>
            </a:fld>
            <a:endParaRPr lang="fr-FR"/>
          </a:p>
        </p:txBody>
      </p:sp>
      <p:sp>
        <p:nvSpPr>
          <p:cNvPr id="72" name="Rectangle 71">
            <a:extLst>
              <a:ext uri="{FF2B5EF4-FFF2-40B4-BE49-F238E27FC236}">
                <a16:creationId xmlns:a16="http://schemas.microsoft.com/office/drawing/2014/main" id="{33962388-F7D8-04D2-CAE3-22CFB73E66D9}"/>
              </a:ext>
            </a:extLst>
          </p:cNvPr>
          <p:cNvSpPr/>
          <p:nvPr/>
        </p:nvSpPr>
        <p:spPr>
          <a:xfrm>
            <a:off x="1006762" y="5712328"/>
            <a:ext cx="1296000" cy="432000"/>
          </a:xfrm>
          <a:prstGeom prst="rect">
            <a:avLst/>
          </a:prstGeom>
          <a:solidFill>
            <a:schemeClr val="bg1">
              <a:lumMod val="85000"/>
            </a:schemeClr>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tx1">
                    <a:lumMod val="65000"/>
                    <a:lumOff val="35000"/>
                  </a:schemeClr>
                </a:solidFill>
                <a:latin typeface="Arial Narrow" panose="020B0604020202020204" pitchFamily="34" charset="0"/>
                <a:cs typeface="Arial Narrow" panose="020B0604020202020204" pitchFamily="34" charset="0"/>
              </a:rPr>
              <a:t>le développement durable</a:t>
            </a:r>
            <a:endParaRPr lang="fr-FR" sz="1200" b="1" dirty="0">
              <a:latin typeface="Arial Narrow" panose="020B0604020202020204" pitchFamily="34" charset="0"/>
              <a:cs typeface="Arial Narrow" panose="020B0604020202020204" pitchFamily="34" charset="0"/>
            </a:endParaRPr>
          </a:p>
        </p:txBody>
      </p:sp>
      <p:sp>
        <p:nvSpPr>
          <p:cNvPr id="73" name="Rectangle 72">
            <a:extLst>
              <a:ext uri="{FF2B5EF4-FFF2-40B4-BE49-F238E27FC236}">
                <a16:creationId xmlns:a16="http://schemas.microsoft.com/office/drawing/2014/main" id="{354F3844-3028-FFC7-8485-D41CB9913FD6}"/>
              </a:ext>
            </a:extLst>
          </p:cNvPr>
          <p:cNvSpPr/>
          <p:nvPr/>
        </p:nvSpPr>
        <p:spPr>
          <a:xfrm>
            <a:off x="2508919" y="5712328"/>
            <a:ext cx="1296000" cy="432000"/>
          </a:xfrm>
          <a:prstGeom prst="rect">
            <a:avLst/>
          </a:prstGeom>
          <a:solidFill>
            <a:schemeClr val="bg1">
              <a:lumMod val="85000"/>
            </a:schemeClr>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tx1">
                    <a:lumMod val="65000"/>
                    <a:lumOff val="35000"/>
                  </a:schemeClr>
                </a:solidFill>
                <a:latin typeface="Arial Narrow" panose="020B0604020202020204" pitchFamily="34" charset="0"/>
                <a:cs typeface="Arial Narrow" panose="020B0604020202020204" pitchFamily="34" charset="0"/>
              </a:rPr>
              <a:t>le déploiement industriel</a:t>
            </a:r>
            <a:endParaRPr lang="fr-FR" sz="1200" b="1" dirty="0">
              <a:latin typeface="Arial Narrow" panose="020B0604020202020204" pitchFamily="34" charset="0"/>
              <a:cs typeface="Arial Narrow" panose="020B0604020202020204" pitchFamily="34" charset="0"/>
            </a:endParaRPr>
          </a:p>
        </p:txBody>
      </p:sp>
      <p:sp>
        <p:nvSpPr>
          <p:cNvPr id="74" name="Rectangle 73">
            <a:extLst>
              <a:ext uri="{FF2B5EF4-FFF2-40B4-BE49-F238E27FC236}">
                <a16:creationId xmlns:a16="http://schemas.microsoft.com/office/drawing/2014/main" id="{591D7E5B-5240-610D-0E64-82C38998C3BB}"/>
              </a:ext>
            </a:extLst>
          </p:cNvPr>
          <p:cNvSpPr/>
          <p:nvPr/>
        </p:nvSpPr>
        <p:spPr>
          <a:xfrm>
            <a:off x="4011076" y="5712328"/>
            <a:ext cx="1296000" cy="432000"/>
          </a:xfrm>
          <a:prstGeom prst="rect">
            <a:avLst/>
          </a:prstGeom>
          <a:solidFill>
            <a:schemeClr val="bg1">
              <a:lumMod val="85000"/>
            </a:schemeClr>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tx1">
                    <a:lumMod val="65000"/>
                    <a:lumOff val="35000"/>
                  </a:schemeClr>
                </a:solidFill>
                <a:latin typeface="Arial Narrow" panose="020B0604020202020204" pitchFamily="34" charset="0"/>
                <a:cs typeface="Arial Narrow" panose="020B0604020202020204" pitchFamily="34" charset="0"/>
              </a:rPr>
              <a:t>la formation ciblée vers l’employabilité</a:t>
            </a:r>
            <a:endParaRPr lang="fr-FR" sz="1200" b="1" dirty="0">
              <a:latin typeface="Arial Narrow" panose="020B0604020202020204" pitchFamily="34" charset="0"/>
              <a:cs typeface="Arial Narrow" panose="020B0604020202020204" pitchFamily="34" charset="0"/>
            </a:endParaRPr>
          </a:p>
        </p:txBody>
      </p:sp>
      <p:sp>
        <p:nvSpPr>
          <p:cNvPr id="75" name="Rectangle : coins arrondis 74">
            <a:extLst>
              <a:ext uri="{FF2B5EF4-FFF2-40B4-BE49-F238E27FC236}">
                <a16:creationId xmlns:a16="http://schemas.microsoft.com/office/drawing/2014/main" id="{203E96F3-62AC-967B-858F-BD9BFC6D3582}"/>
              </a:ext>
            </a:extLst>
          </p:cNvPr>
          <p:cNvSpPr/>
          <p:nvPr/>
        </p:nvSpPr>
        <p:spPr>
          <a:xfrm>
            <a:off x="598254" y="3595780"/>
            <a:ext cx="1080000" cy="324000"/>
          </a:xfrm>
          <a:prstGeom prst="roundRect">
            <a:avLst>
              <a:gd name="adj" fmla="val 39927"/>
            </a:avLst>
          </a:prstGeom>
          <a:solidFill>
            <a:schemeClr val="bg1">
              <a:lumMod val="85000"/>
            </a:schemeClr>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 name="Rectangle : coins arrondis 75">
            <a:extLst>
              <a:ext uri="{FF2B5EF4-FFF2-40B4-BE49-F238E27FC236}">
                <a16:creationId xmlns:a16="http://schemas.microsoft.com/office/drawing/2014/main" id="{5D84DEAC-5BD5-7394-3C95-8D1EB3A13DFC}"/>
              </a:ext>
            </a:extLst>
          </p:cNvPr>
          <p:cNvSpPr/>
          <p:nvPr/>
        </p:nvSpPr>
        <p:spPr>
          <a:xfrm>
            <a:off x="1982628" y="3595780"/>
            <a:ext cx="1080000" cy="324000"/>
          </a:xfrm>
          <a:prstGeom prst="roundRect">
            <a:avLst>
              <a:gd name="adj" fmla="val 39927"/>
            </a:avLst>
          </a:prstGeom>
          <a:solidFill>
            <a:schemeClr val="bg1">
              <a:lumMod val="85000"/>
            </a:schemeClr>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7" name="Rectangle : coins arrondis 76">
            <a:extLst>
              <a:ext uri="{FF2B5EF4-FFF2-40B4-BE49-F238E27FC236}">
                <a16:creationId xmlns:a16="http://schemas.microsoft.com/office/drawing/2014/main" id="{43724A38-EEE0-6478-573A-11EF4C3CC9FF}"/>
              </a:ext>
            </a:extLst>
          </p:cNvPr>
          <p:cNvSpPr/>
          <p:nvPr/>
        </p:nvSpPr>
        <p:spPr>
          <a:xfrm>
            <a:off x="3358385" y="3595780"/>
            <a:ext cx="1080000" cy="324000"/>
          </a:xfrm>
          <a:prstGeom prst="roundRect">
            <a:avLst>
              <a:gd name="adj" fmla="val 39927"/>
            </a:avLst>
          </a:prstGeom>
          <a:solidFill>
            <a:schemeClr val="bg1">
              <a:lumMod val="85000"/>
            </a:schemeClr>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8" name="Rectangle : coins arrondis 77">
            <a:extLst>
              <a:ext uri="{FF2B5EF4-FFF2-40B4-BE49-F238E27FC236}">
                <a16:creationId xmlns:a16="http://schemas.microsoft.com/office/drawing/2014/main" id="{68D115F0-3DD0-7633-6AA5-C2374DB5CA8A}"/>
              </a:ext>
            </a:extLst>
          </p:cNvPr>
          <p:cNvSpPr/>
          <p:nvPr/>
        </p:nvSpPr>
        <p:spPr>
          <a:xfrm>
            <a:off x="4736900" y="3595780"/>
            <a:ext cx="1080000" cy="324000"/>
          </a:xfrm>
          <a:prstGeom prst="roundRect">
            <a:avLst>
              <a:gd name="adj" fmla="val 39927"/>
            </a:avLst>
          </a:prstGeom>
          <a:solidFill>
            <a:schemeClr val="bg1">
              <a:lumMod val="85000"/>
            </a:schemeClr>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9" name="Rectangle : coins arrondis 78">
            <a:extLst>
              <a:ext uri="{FF2B5EF4-FFF2-40B4-BE49-F238E27FC236}">
                <a16:creationId xmlns:a16="http://schemas.microsoft.com/office/drawing/2014/main" id="{B3B3F5FC-1F07-3C0D-748D-3C2B5BAC8ACA}"/>
              </a:ext>
            </a:extLst>
          </p:cNvPr>
          <p:cNvSpPr/>
          <p:nvPr/>
        </p:nvSpPr>
        <p:spPr>
          <a:xfrm>
            <a:off x="1845708" y="2456815"/>
            <a:ext cx="1080000" cy="324000"/>
          </a:xfrm>
          <a:prstGeom prst="roundRect">
            <a:avLst>
              <a:gd name="adj" fmla="val 39927"/>
            </a:avLst>
          </a:prstGeom>
          <a:solidFill>
            <a:schemeClr val="bg1">
              <a:lumMod val="85000"/>
            </a:schemeClr>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i="1" dirty="0">
                <a:solidFill>
                  <a:schemeClr val="tx1">
                    <a:lumMod val="65000"/>
                    <a:lumOff val="35000"/>
                  </a:schemeClr>
                </a:solidFill>
                <a:latin typeface="Arial Narrow" panose="020B0604020202020204" pitchFamily="34" charset="0"/>
                <a:cs typeface="Arial Narrow" panose="020B0604020202020204" pitchFamily="34" charset="0"/>
              </a:rPr>
              <a:t>économiques</a:t>
            </a:r>
            <a:endParaRPr lang="fr-FR" sz="1200" b="1" i="1" dirty="0">
              <a:latin typeface="Arial Narrow" panose="020B0604020202020204" pitchFamily="34" charset="0"/>
              <a:cs typeface="Arial Narrow" panose="020B0604020202020204" pitchFamily="34" charset="0"/>
            </a:endParaRPr>
          </a:p>
        </p:txBody>
      </p:sp>
      <p:sp>
        <p:nvSpPr>
          <p:cNvPr id="80" name="Rectangle : coins arrondis 79">
            <a:extLst>
              <a:ext uri="{FF2B5EF4-FFF2-40B4-BE49-F238E27FC236}">
                <a16:creationId xmlns:a16="http://schemas.microsoft.com/office/drawing/2014/main" id="{B0B14743-118C-3AF1-E192-4550F9ED7F0B}"/>
              </a:ext>
            </a:extLst>
          </p:cNvPr>
          <p:cNvSpPr/>
          <p:nvPr/>
        </p:nvSpPr>
        <p:spPr>
          <a:xfrm>
            <a:off x="3476271" y="2456815"/>
            <a:ext cx="1080000" cy="324000"/>
          </a:xfrm>
          <a:prstGeom prst="roundRect">
            <a:avLst>
              <a:gd name="adj" fmla="val 39927"/>
            </a:avLst>
          </a:prstGeom>
          <a:solidFill>
            <a:schemeClr val="bg1">
              <a:lumMod val="85000"/>
            </a:schemeClr>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i="1" dirty="0">
                <a:solidFill>
                  <a:schemeClr val="tx1">
                    <a:lumMod val="65000"/>
                    <a:lumOff val="35000"/>
                  </a:schemeClr>
                </a:solidFill>
                <a:latin typeface="Arial Narrow" panose="020B0604020202020204" pitchFamily="34" charset="0"/>
                <a:cs typeface="Arial Narrow" panose="020B0604020202020204" pitchFamily="34" charset="0"/>
              </a:rPr>
              <a:t>sociaux</a:t>
            </a:r>
            <a:endParaRPr lang="fr-FR" sz="1200" b="1" i="1" dirty="0">
              <a:latin typeface="Arial Narrow" panose="020B0604020202020204" pitchFamily="34" charset="0"/>
              <a:cs typeface="Arial Narrow" panose="020B0604020202020204" pitchFamily="34" charset="0"/>
            </a:endParaRPr>
          </a:p>
        </p:txBody>
      </p:sp>
      <p:sp>
        <p:nvSpPr>
          <p:cNvPr id="81" name="Rectangle : coins arrondis 80">
            <a:extLst>
              <a:ext uri="{FF2B5EF4-FFF2-40B4-BE49-F238E27FC236}">
                <a16:creationId xmlns:a16="http://schemas.microsoft.com/office/drawing/2014/main" id="{BE001814-0183-7D12-4BBF-2862E631CB18}"/>
              </a:ext>
            </a:extLst>
          </p:cNvPr>
          <p:cNvSpPr/>
          <p:nvPr/>
        </p:nvSpPr>
        <p:spPr>
          <a:xfrm>
            <a:off x="557877" y="1420727"/>
            <a:ext cx="2376000" cy="432000"/>
          </a:xfrm>
          <a:prstGeom prst="roundRect">
            <a:avLst>
              <a:gd name="adj" fmla="val 39927"/>
            </a:avLst>
          </a:prstGeom>
          <a:solidFill>
            <a:srgbClr val="92D050"/>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2" name="Rectangle : coins arrondis 81">
            <a:extLst>
              <a:ext uri="{FF2B5EF4-FFF2-40B4-BE49-F238E27FC236}">
                <a16:creationId xmlns:a16="http://schemas.microsoft.com/office/drawing/2014/main" id="{ECDF8E88-22A1-0E40-C669-B90579CF7B51}"/>
              </a:ext>
            </a:extLst>
          </p:cNvPr>
          <p:cNvSpPr/>
          <p:nvPr/>
        </p:nvSpPr>
        <p:spPr>
          <a:xfrm>
            <a:off x="3476042" y="1420727"/>
            <a:ext cx="2376000" cy="432000"/>
          </a:xfrm>
          <a:prstGeom prst="roundRect">
            <a:avLst>
              <a:gd name="adj" fmla="val 39927"/>
            </a:avLst>
          </a:prstGeom>
          <a:solidFill>
            <a:srgbClr val="92D050"/>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3" name="Rectangle : coins arrondis 82">
            <a:extLst>
              <a:ext uri="{FF2B5EF4-FFF2-40B4-BE49-F238E27FC236}">
                <a16:creationId xmlns:a16="http://schemas.microsoft.com/office/drawing/2014/main" id="{8032074F-6572-CA2E-4759-23A922A0A12A}"/>
              </a:ext>
            </a:extLst>
          </p:cNvPr>
          <p:cNvSpPr/>
          <p:nvPr/>
        </p:nvSpPr>
        <p:spPr>
          <a:xfrm>
            <a:off x="513242" y="634109"/>
            <a:ext cx="5403600" cy="324000"/>
          </a:xfrm>
          <a:prstGeom prst="roundRect">
            <a:avLst>
              <a:gd name="adj" fmla="val 39927"/>
            </a:avLst>
          </a:prstGeom>
          <a:solidFill>
            <a:schemeClr val="bg1">
              <a:lumMod val="85000"/>
            </a:schemeClr>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lumMod val="65000"/>
                    <a:lumOff val="35000"/>
                  </a:schemeClr>
                </a:solidFill>
                <a:latin typeface="Arial Narrow" panose="020B0604020202020204" pitchFamily="34" charset="0"/>
                <a:cs typeface="Arial Narrow" panose="020B0604020202020204" pitchFamily="34" charset="0"/>
              </a:rPr>
              <a:t>mettre la France à la pointe de la technologie de la transition écologique</a:t>
            </a:r>
            <a:endParaRPr lang="fr-FR" sz="1200" dirty="0"/>
          </a:p>
        </p:txBody>
      </p:sp>
      <p:grpSp>
        <p:nvGrpSpPr>
          <p:cNvPr id="84" name="Groupe 83">
            <a:extLst>
              <a:ext uri="{FF2B5EF4-FFF2-40B4-BE49-F238E27FC236}">
                <a16:creationId xmlns:a16="http://schemas.microsoft.com/office/drawing/2014/main" id="{B9C5B47E-D9F8-CB42-D3DB-E7D26BD0EF68}"/>
              </a:ext>
            </a:extLst>
          </p:cNvPr>
          <p:cNvGrpSpPr/>
          <p:nvPr/>
        </p:nvGrpSpPr>
        <p:grpSpPr>
          <a:xfrm>
            <a:off x="2131522" y="29212"/>
            <a:ext cx="2160000" cy="324000"/>
            <a:chOff x="3872747" y="37500"/>
            <a:chExt cx="2160000" cy="324000"/>
          </a:xfrm>
        </p:grpSpPr>
        <p:sp>
          <p:nvSpPr>
            <p:cNvPr id="85" name="Rectangle 84">
              <a:extLst>
                <a:ext uri="{FF2B5EF4-FFF2-40B4-BE49-F238E27FC236}">
                  <a16:creationId xmlns:a16="http://schemas.microsoft.com/office/drawing/2014/main" id="{842C26C3-C771-A58F-8B3A-56A61D14B16B}"/>
                </a:ext>
              </a:extLst>
            </p:cNvPr>
            <p:cNvSpPr/>
            <p:nvPr/>
          </p:nvSpPr>
          <p:spPr>
            <a:xfrm>
              <a:off x="3872747" y="37500"/>
              <a:ext cx="2160000" cy="324000"/>
            </a:xfrm>
            <a:prstGeom prst="rect">
              <a:avLst/>
            </a:prstGeom>
            <a:solidFill>
              <a:srgbClr val="92D050"/>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6" name="ZoneTexte 85">
              <a:extLst>
                <a:ext uri="{FF2B5EF4-FFF2-40B4-BE49-F238E27FC236}">
                  <a16:creationId xmlns:a16="http://schemas.microsoft.com/office/drawing/2014/main" id="{168B7242-88E8-0CE8-7741-AC8EAFD496F6}"/>
                </a:ext>
              </a:extLst>
            </p:cNvPr>
            <p:cNvSpPr txBox="1"/>
            <p:nvPr/>
          </p:nvSpPr>
          <p:spPr>
            <a:xfrm>
              <a:off x="4322091" y="90503"/>
              <a:ext cx="1261803" cy="215444"/>
            </a:xfrm>
            <a:prstGeom prst="rect">
              <a:avLst/>
            </a:prstGeom>
            <a:noFill/>
          </p:spPr>
          <p:txBody>
            <a:bodyPr wrap="square" lIns="0" tIns="0" rIns="0" bIns="0" rtlCol="0">
              <a:spAutoFit/>
            </a:bodyPr>
            <a:lstStyle/>
            <a:p>
              <a:pPr algn="ctr"/>
              <a:r>
                <a:rPr lang="fr-FR" sz="1400" b="1" dirty="0">
                  <a:solidFill>
                    <a:schemeClr val="tx1">
                      <a:lumMod val="65000"/>
                      <a:lumOff val="35000"/>
                    </a:schemeClr>
                  </a:solidFill>
                  <a:latin typeface="Arial Narrow" panose="020B0604020202020204" pitchFamily="34" charset="0"/>
                  <a:cs typeface="Arial Narrow" panose="020B0604020202020204" pitchFamily="34" charset="0"/>
                </a:rPr>
                <a:t>PEP VDBI</a:t>
              </a:r>
              <a:endParaRPr lang="fr-FR" sz="1200" b="1" dirty="0">
                <a:solidFill>
                  <a:schemeClr val="tx1">
                    <a:lumMod val="65000"/>
                    <a:lumOff val="35000"/>
                  </a:schemeClr>
                </a:solidFill>
                <a:latin typeface="Arial Narrow" panose="020B0604020202020204" pitchFamily="34" charset="0"/>
                <a:cs typeface="Arial Narrow" panose="020B0604020202020204" pitchFamily="34" charset="0"/>
              </a:endParaRPr>
            </a:p>
          </p:txBody>
        </p:sp>
      </p:grpSp>
      <p:sp>
        <p:nvSpPr>
          <p:cNvPr id="87" name="ZoneTexte 86">
            <a:extLst>
              <a:ext uri="{FF2B5EF4-FFF2-40B4-BE49-F238E27FC236}">
                <a16:creationId xmlns:a16="http://schemas.microsoft.com/office/drawing/2014/main" id="{710458D9-CA34-C0ED-9E5C-0563609A04E3}"/>
              </a:ext>
            </a:extLst>
          </p:cNvPr>
          <p:cNvSpPr txBox="1"/>
          <p:nvPr/>
        </p:nvSpPr>
        <p:spPr>
          <a:xfrm>
            <a:off x="894862" y="972360"/>
            <a:ext cx="4631257" cy="184666"/>
          </a:xfrm>
          <a:prstGeom prst="rect">
            <a:avLst/>
          </a:prstGeom>
          <a:noFill/>
        </p:spPr>
        <p:txBody>
          <a:bodyPr wrap="square" lIns="0" tIns="0" rIns="0" bIns="0" rtlCol="0">
            <a:spAutoFit/>
          </a:bodyPr>
          <a:lstStyle/>
          <a:p>
            <a:pPr algn="ctr"/>
            <a:r>
              <a:rPr lang="fr-FR" sz="1200" i="1" dirty="0">
                <a:solidFill>
                  <a:schemeClr val="tx1">
                    <a:lumMod val="65000"/>
                    <a:lumOff val="35000"/>
                  </a:schemeClr>
                </a:solidFill>
                <a:latin typeface="Arial Narrow" panose="020B0604020202020204" pitchFamily="34" charset="0"/>
                <a:cs typeface="Arial Narrow" panose="020B0604020202020204" pitchFamily="34" charset="0"/>
              </a:rPr>
              <a:t>cet objectif doit être atteint en répondant de façon systémique </a:t>
            </a:r>
          </a:p>
        </p:txBody>
      </p:sp>
      <p:sp>
        <p:nvSpPr>
          <p:cNvPr id="88" name="ZoneTexte 87">
            <a:extLst>
              <a:ext uri="{FF2B5EF4-FFF2-40B4-BE49-F238E27FC236}">
                <a16:creationId xmlns:a16="http://schemas.microsoft.com/office/drawing/2014/main" id="{A7A58742-81F1-B539-74B3-FCFAD12E471E}"/>
              </a:ext>
            </a:extLst>
          </p:cNvPr>
          <p:cNvSpPr txBox="1"/>
          <p:nvPr/>
        </p:nvSpPr>
        <p:spPr>
          <a:xfrm>
            <a:off x="628480" y="1461258"/>
            <a:ext cx="2246517" cy="369332"/>
          </a:xfrm>
          <a:prstGeom prst="rect">
            <a:avLst/>
          </a:prstGeom>
          <a:noFill/>
        </p:spPr>
        <p:txBody>
          <a:bodyPr wrap="square" lIns="0" tIns="0" rIns="0" bIns="0" rtlCol="0">
            <a:spAutoFit/>
          </a:bodyPr>
          <a:lstStyle/>
          <a:p>
            <a:pPr algn="ctr"/>
            <a:r>
              <a:rPr lang="fr-FR" sz="1200" b="1" dirty="0">
                <a:solidFill>
                  <a:schemeClr val="tx1">
                    <a:lumMod val="65000"/>
                    <a:lumOff val="35000"/>
                  </a:schemeClr>
                </a:solidFill>
                <a:latin typeface="Arial Narrow" panose="020B0604020202020204" pitchFamily="34" charset="0"/>
                <a:cs typeface="Arial Narrow" panose="020B0604020202020204" pitchFamily="34" charset="0"/>
              </a:rPr>
              <a:t>aux changements environnementaux</a:t>
            </a:r>
            <a:br>
              <a:rPr lang="fr-FR" sz="1200" dirty="0">
                <a:solidFill>
                  <a:schemeClr val="tx1">
                    <a:lumMod val="65000"/>
                    <a:lumOff val="35000"/>
                  </a:schemeClr>
                </a:solidFill>
                <a:latin typeface="Arial Narrow" panose="020B0604020202020204" pitchFamily="34" charset="0"/>
                <a:cs typeface="Arial Narrow" panose="020B0604020202020204" pitchFamily="34" charset="0"/>
              </a:rPr>
            </a:br>
            <a:r>
              <a:rPr lang="fr-FR" sz="1200" dirty="0">
                <a:solidFill>
                  <a:schemeClr val="tx1">
                    <a:lumMod val="65000"/>
                    <a:lumOff val="35000"/>
                  </a:schemeClr>
                </a:solidFill>
                <a:latin typeface="Arial Narrow" panose="020B0604020202020204" pitchFamily="34" charset="0"/>
                <a:cs typeface="Arial Narrow" panose="020B0604020202020204" pitchFamily="34" charset="0"/>
              </a:rPr>
              <a:t>(type changement climatique)</a:t>
            </a:r>
          </a:p>
        </p:txBody>
      </p:sp>
      <p:sp>
        <p:nvSpPr>
          <p:cNvPr id="89" name="ZoneTexte 88">
            <a:extLst>
              <a:ext uri="{FF2B5EF4-FFF2-40B4-BE49-F238E27FC236}">
                <a16:creationId xmlns:a16="http://schemas.microsoft.com/office/drawing/2014/main" id="{EFD6298D-DFA0-7A89-54FD-A9024FD59F89}"/>
              </a:ext>
            </a:extLst>
          </p:cNvPr>
          <p:cNvSpPr txBox="1"/>
          <p:nvPr/>
        </p:nvSpPr>
        <p:spPr>
          <a:xfrm>
            <a:off x="3614893" y="1461258"/>
            <a:ext cx="2061795" cy="369332"/>
          </a:xfrm>
          <a:prstGeom prst="rect">
            <a:avLst/>
          </a:prstGeom>
          <a:noFill/>
        </p:spPr>
        <p:txBody>
          <a:bodyPr wrap="square" lIns="0" tIns="0" rIns="0" bIns="0" rtlCol="0">
            <a:spAutoFit/>
          </a:bodyPr>
          <a:lstStyle/>
          <a:p>
            <a:pPr algn="ctr"/>
            <a:r>
              <a:rPr lang="fr-FR" sz="1200" b="1" dirty="0">
                <a:solidFill>
                  <a:schemeClr val="tx1">
                    <a:lumMod val="65000"/>
                    <a:lumOff val="35000"/>
                  </a:schemeClr>
                </a:solidFill>
                <a:latin typeface="Arial Narrow" panose="020B0604020202020204" pitchFamily="34" charset="0"/>
                <a:cs typeface="Arial Narrow" panose="020B0604020202020204" pitchFamily="34" charset="0"/>
              </a:rPr>
              <a:t>aux changements technologiques</a:t>
            </a:r>
            <a:br>
              <a:rPr lang="fr-FR" sz="1200" dirty="0">
                <a:solidFill>
                  <a:schemeClr val="tx1">
                    <a:lumMod val="65000"/>
                    <a:lumOff val="35000"/>
                  </a:schemeClr>
                </a:solidFill>
                <a:latin typeface="Arial Narrow" panose="020B0604020202020204" pitchFamily="34" charset="0"/>
                <a:cs typeface="Arial Narrow" panose="020B0604020202020204" pitchFamily="34" charset="0"/>
              </a:rPr>
            </a:br>
            <a:r>
              <a:rPr lang="fr-FR" sz="1200" dirty="0">
                <a:solidFill>
                  <a:schemeClr val="tx1">
                    <a:lumMod val="65000"/>
                    <a:lumOff val="35000"/>
                  </a:schemeClr>
                </a:solidFill>
                <a:latin typeface="Arial Narrow" panose="020B0604020202020204" pitchFamily="34" charset="0"/>
                <a:cs typeface="Arial Narrow" panose="020B0604020202020204" pitchFamily="34" charset="0"/>
              </a:rPr>
              <a:t>(type transition numérique)</a:t>
            </a:r>
          </a:p>
        </p:txBody>
      </p:sp>
      <p:sp>
        <p:nvSpPr>
          <p:cNvPr id="90" name="Flèche droite rayée 89">
            <a:extLst>
              <a:ext uri="{FF2B5EF4-FFF2-40B4-BE49-F238E27FC236}">
                <a16:creationId xmlns:a16="http://schemas.microsoft.com/office/drawing/2014/main" id="{9AE07CAD-4B79-EB86-53AC-042808662A0B}"/>
              </a:ext>
            </a:extLst>
          </p:cNvPr>
          <p:cNvSpPr/>
          <p:nvPr/>
        </p:nvSpPr>
        <p:spPr>
          <a:xfrm rot="5400000">
            <a:off x="3043707" y="283139"/>
            <a:ext cx="324000" cy="540000"/>
          </a:xfrm>
          <a:prstGeom prst="stripedRightArrow">
            <a:avLst>
              <a:gd name="adj1" fmla="val 50000"/>
              <a:gd name="adj2" fmla="val 53637"/>
            </a:avLst>
          </a:prstGeom>
          <a:solidFill>
            <a:srgbClr val="92D05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Flèche droite rayée 90">
            <a:extLst>
              <a:ext uri="{FF2B5EF4-FFF2-40B4-BE49-F238E27FC236}">
                <a16:creationId xmlns:a16="http://schemas.microsoft.com/office/drawing/2014/main" id="{C78E9BA8-7D62-9883-1CF2-C60A176D7C38}"/>
              </a:ext>
            </a:extLst>
          </p:cNvPr>
          <p:cNvSpPr/>
          <p:nvPr/>
        </p:nvSpPr>
        <p:spPr>
          <a:xfrm rot="5400000">
            <a:off x="2340575" y="1175127"/>
            <a:ext cx="324000" cy="338400"/>
          </a:xfrm>
          <a:prstGeom prst="stripedRightArrow">
            <a:avLst>
              <a:gd name="adj1" fmla="val 50000"/>
              <a:gd name="adj2" fmla="val 53637"/>
            </a:avLst>
          </a:prstGeom>
          <a:solidFill>
            <a:srgbClr val="92D05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Flèche droite rayée 91">
            <a:extLst>
              <a:ext uri="{FF2B5EF4-FFF2-40B4-BE49-F238E27FC236}">
                <a16:creationId xmlns:a16="http://schemas.microsoft.com/office/drawing/2014/main" id="{EFC32E7A-B1C7-EFCF-4470-EE8022B5447D}"/>
              </a:ext>
            </a:extLst>
          </p:cNvPr>
          <p:cNvSpPr/>
          <p:nvPr/>
        </p:nvSpPr>
        <p:spPr>
          <a:xfrm rot="5400000">
            <a:off x="3760127" y="1170006"/>
            <a:ext cx="324000" cy="338400"/>
          </a:xfrm>
          <a:prstGeom prst="stripedRightArrow">
            <a:avLst>
              <a:gd name="adj1" fmla="val 50000"/>
              <a:gd name="adj2" fmla="val 53637"/>
            </a:avLst>
          </a:prstGeom>
          <a:solidFill>
            <a:srgbClr val="92D05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Flèche droite rayée 92">
            <a:extLst>
              <a:ext uri="{FF2B5EF4-FFF2-40B4-BE49-F238E27FC236}">
                <a16:creationId xmlns:a16="http://schemas.microsoft.com/office/drawing/2014/main" id="{C82BC78A-2D20-25D8-177C-B22CA4900D1D}"/>
              </a:ext>
            </a:extLst>
          </p:cNvPr>
          <p:cNvSpPr/>
          <p:nvPr/>
        </p:nvSpPr>
        <p:spPr>
          <a:xfrm rot="5400000">
            <a:off x="3055843" y="1615173"/>
            <a:ext cx="324000" cy="540000"/>
          </a:xfrm>
          <a:prstGeom prst="stripedRightArrow">
            <a:avLst>
              <a:gd name="adj1" fmla="val 50000"/>
              <a:gd name="adj2" fmla="val 53637"/>
            </a:avLst>
          </a:prstGeom>
          <a:solidFill>
            <a:srgbClr val="92D05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4" name="Connecteur droit 93">
            <a:extLst>
              <a:ext uri="{FF2B5EF4-FFF2-40B4-BE49-F238E27FC236}">
                <a16:creationId xmlns:a16="http://schemas.microsoft.com/office/drawing/2014/main" id="{AF53A1E6-36E1-220F-7032-E34D38C331A2}"/>
              </a:ext>
            </a:extLst>
          </p:cNvPr>
          <p:cNvCxnSpPr>
            <a:cxnSpLocks/>
            <a:stCxn id="81" idx="3"/>
            <a:endCxn id="93" idx="1"/>
          </p:cNvCxnSpPr>
          <p:nvPr/>
        </p:nvCxnSpPr>
        <p:spPr>
          <a:xfrm>
            <a:off x="2933877" y="1636727"/>
            <a:ext cx="283966" cy="8644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5" name="Connecteur droit 94">
            <a:extLst>
              <a:ext uri="{FF2B5EF4-FFF2-40B4-BE49-F238E27FC236}">
                <a16:creationId xmlns:a16="http://schemas.microsoft.com/office/drawing/2014/main" id="{E3C0CA21-FB9B-94C6-E205-8E968EF20348}"/>
              </a:ext>
            </a:extLst>
          </p:cNvPr>
          <p:cNvCxnSpPr>
            <a:cxnSpLocks/>
            <a:stCxn id="82" idx="1"/>
            <a:endCxn id="93" idx="1"/>
          </p:cNvCxnSpPr>
          <p:nvPr/>
        </p:nvCxnSpPr>
        <p:spPr>
          <a:xfrm flipH="1">
            <a:off x="3217843" y="1636727"/>
            <a:ext cx="258199" cy="8644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96" name="ZoneTexte 95">
            <a:extLst>
              <a:ext uri="{FF2B5EF4-FFF2-40B4-BE49-F238E27FC236}">
                <a16:creationId xmlns:a16="http://schemas.microsoft.com/office/drawing/2014/main" id="{FDAB164F-6449-8660-222A-3CF3E132A20B}"/>
              </a:ext>
            </a:extLst>
          </p:cNvPr>
          <p:cNvSpPr txBox="1"/>
          <p:nvPr/>
        </p:nvSpPr>
        <p:spPr>
          <a:xfrm>
            <a:off x="1982543" y="2015482"/>
            <a:ext cx="2454282" cy="184666"/>
          </a:xfrm>
          <a:prstGeom prst="rect">
            <a:avLst/>
          </a:prstGeom>
          <a:noFill/>
        </p:spPr>
        <p:txBody>
          <a:bodyPr wrap="square" lIns="0" tIns="0" rIns="0" bIns="0">
            <a:spAutoFit/>
          </a:bodyPr>
          <a:lstStyle/>
          <a:p>
            <a:pPr algn="ctr"/>
            <a:r>
              <a:rPr lang="fr-FR" sz="1200" i="1" dirty="0">
                <a:solidFill>
                  <a:schemeClr val="tx1">
                    <a:lumMod val="65000"/>
                    <a:lumOff val="35000"/>
                  </a:schemeClr>
                </a:solidFill>
                <a:latin typeface="Arial Narrow" panose="020B0604020202020204" pitchFamily="34" charset="0"/>
                <a:cs typeface="Arial Narrow" panose="020B0604020202020204" pitchFamily="34" charset="0"/>
              </a:rPr>
              <a:t>qui impliquent de grands changements</a:t>
            </a:r>
          </a:p>
        </p:txBody>
      </p:sp>
      <p:sp>
        <p:nvSpPr>
          <p:cNvPr id="97" name="Flèche droite rayée 96">
            <a:extLst>
              <a:ext uri="{FF2B5EF4-FFF2-40B4-BE49-F238E27FC236}">
                <a16:creationId xmlns:a16="http://schemas.microsoft.com/office/drawing/2014/main" id="{4BA2BDF2-2EC5-DADD-4C59-F67517B58730}"/>
              </a:ext>
            </a:extLst>
          </p:cNvPr>
          <p:cNvSpPr/>
          <p:nvPr/>
        </p:nvSpPr>
        <p:spPr>
          <a:xfrm rot="5400000">
            <a:off x="2343638" y="2211736"/>
            <a:ext cx="324000" cy="338400"/>
          </a:xfrm>
          <a:prstGeom prst="stripedRightArrow">
            <a:avLst>
              <a:gd name="adj1" fmla="val 50000"/>
              <a:gd name="adj2" fmla="val 53637"/>
            </a:avLst>
          </a:prstGeom>
          <a:solidFill>
            <a:srgbClr val="92D05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Flèche droite rayée 97">
            <a:extLst>
              <a:ext uri="{FF2B5EF4-FFF2-40B4-BE49-F238E27FC236}">
                <a16:creationId xmlns:a16="http://schemas.microsoft.com/office/drawing/2014/main" id="{6CD91CB1-177B-B47A-653B-A3EA6A7B092A}"/>
              </a:ext>
            </a:extLst>
          </p:cNvPr>
          <p:cNvSpPr/>
          <p:nvPr/>
        </p:nvSpPr>
        <p:spPr>
          <a:xfrm rot="5400000">
            <a:off x="3763190" y="2206615"/>
            <a:ext cx="324000" cy="338400"/>
          </a:xfrm>
          <a:prstGeom prst="stripedRightArrow">
            <a:avLst>
              <a:gd name="adj1" fmla="val 50000"/>
              <a:gd name="adj2" fmla="val 53637"/>
            </a:avLst>
          </a:prstGeom>
          <a:solidFill>
            <a:srgbClr val="92D05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ZoneTexte 98">
            <a:extLst>
              <a:ext uri="{FF2B5EF4-FFF2-40B4-BE49-F238E27FC236}">
                <a16:creationId xmlns:a16="http://schemas.microsoft.com/office/drawing/2014/main" id="{017AA88E-2D89-2052-54F5-6F729518C415}"/>
              </a:ext>
            </a:extLst>
          </p:cNvPr>
          <p:cNvSpPr txBox="1"/>
          <p:nvPr/>
        </p:nvSpPr>
        <p:spPr>
          <a:xfrm>
            <a:off x="-86122" y="2977033"/>
            <a:ext cx="6589709" cy="184666"/>
          </a:xfrm>
          <a:prstGeom prst="rect">
            <a:avLst/>
          </a:prstGeom>
          <a:noFill/>
        </p:spPr>
        <p:txBody>
          <a:bodyPr wrap="square" lIns="0" tIns="0" rIns="0" bIns="0" rtlCol="0">
            <a:spAutoFit/>
          </a:bodyPr>
          <a:lstStyle/>
          <a:p>
            <a:pPr algn="ctr"/>
            <a:r>
              <a:rPr lang="fr-FR" sz="1200" i="1" dirty="0">
                <a:solidFill>
                  <a:schemeClr val="tx1">
                    <a:lumMod val="65000"/>
                    <a:lumOff val="35000"/>
                  </a:schemeClr>
                </a:solidFill>
                <a:latin typeface="Arial Narrow" panose="020B0604020202020204" pitchFamily="34" charset="0"/>
                <a:cs typeface="Arial Narrow" panose="020B0604020202020204" pitchFamily="34" charset="0"/>
              </a:rPr>
              <a:t>l’objectif doit être atteint selon les valeurs clés des politiques publiques nationales pour la Ville Durable de demain</a:t>
            </a:r>
          </a:p>
        </p:txBody>
      </p:sp>
      <p:sp>
        <p:nvSpPr>
          <p:cNvPr id="100" name="ZoneTexte 99">
            <a:extLst>
              <a:ext uri="{FF2B5EF4-FFF2-40B4-BE49-F238E27FC236}">
                <a16:creationId xmlns:a16="http://schemas.microsoft.com/office/drawing/2014/main" id="{E5494B35-3FD4-CF74-D515-5072F831D8C3}"/>
              </a:ext>
            </a:extLst>
          </p:cNvPr>
          <p:cNvSpPr txBox="1"/>
          <p:nvPr/>
        </p:nvSpPr>
        <p:spPr>
          <a:xfrm>
            <a:off x="1626872" y="3170236"/>
            <a:ext cx="3182668" cy="184666"/>
          </a:xfrm>
          <a:prstGeom prst="rect">
            <a:avLst/>
          </a:prstGeom>
          <a:noFill/>
        </p:spPr>
        <p:txBody>
          <a:bodyPr wrap="square" lIns="0" tIns="0" rIns="0" bIns="0" rtlCol="0">
            <a:spAutoFit/>
          </a:bodyPr>
          <a:lstStyle/>
          <a:p>
            <a:pPr algn="ctr"/>
            <a:r>
              <a:rPr lang="fr-FR" sz="1200" i="1" dirty="0">
                <a:solidFill>
                  <a:schemeClr val="tx1">
                    <a:lumMod val="65000"/>
                    <a:lumOff val="35000"/>
                  </a:schemeClr>
                </a:solidFill>
                <a:latin typeface="Arial Narrow" panose="020B0604020202020204" pitchFamily="34" charset="0"/>
                <a:cs typeface="Arial Narrow" panose="020B0604020202020204" pitchFamily="34" charset="0"/>
              </a:rPr>
              <a:t>ainsi toutes les actions du PEPR VDBI doivent viser</a:t>
            </a:r>
          </a:p>
        </p:txBody>
      </p:sp>
      <p:sp>
        <p:nvSpPr>
          <p:cNvPr id="101" name="ZoneTexte 100">
            <a:extLst>
              <a:ext uri="{FF2B5EF4-FFF2-40B4-BE49-F238E27FC236}">
                <a16:creationId xmlns:a16="http://schemas.microsoft.com/office/drawing/2014/main" id="{E4DB0E1D-0FD4-178F-A11C-FF92734493C6}"/>
              </a:ext>
            </a:extLst>
          </p:cNvPr>
          <p:cNvSpPr txBox="1"/>
          <p:nvPr/>
        </p:nvSpPr>
        <p:spPr>
          <a:xfrm>
            <a:off x="2104593" y="3671121"/>
            <a:ext cx="784969" cy="184666"/>
          </a:xfrm>
          <a:prstGeom prst="rect">
            <a:avLst/>
          </a:prstGeom>
          <a:noFill/>
        </p:spPr>
        <p:txBody>
          <a:bodyPr wrap="square" lIns="0" tIns="0" rIns="0" bIns="0" rtlCol="0">
            <a:spAutoFit/>
          </a:bodyPr>
          <a:lstStyle/>
          <a:p>
            <a:pPr algn="ctr"/>
            <a:r>
              <a:rPr lang="fr-FR" sz="1200" b="1" dirty="0">
                <a:solidFill>
                  <a:schemeClr val="tx1">
                    <a:lumMod val="65000"/>
                    <a:lumOff val="35000"/>
                  </a:schemeClr>
                </a:solidFill>
                <a:latin typeface="Arial Narrow" panose="020B0604020202020204" pitchFamily="34" charset="0"/>
                <a:cs typeface="Arial Narrow" panose="020B0604020202020204" pitchFamily="34" charset="0"/>
              </a:rPr>
              <a:t>résilience</a:t>
            </a:r>
          </a:p>
        </p:txBody>
      </p:sp>
      <p:sp>
        <p:nvSpPr>
          <p:cNvPr id="102" name="ZoneTexte 101">
            <a:extLst>
              <a:ext uri="{FF2B5EF4-FFF2-40B4-BE49-F238E27FC236}">
                <a16:creationId xmlns:a16="http://schemas.microsoft.com/office/drawing/2014/main" id="{F3FFA56C-B2F3-C22A-B3D3-D507D829BD03}"/>
              </a:ext>
            </a:extLst>
          </p:cNvPr>
          <p:cNvSpPr txBox="1"/>
          <p:nvPr/>
        </p:nvSpPr>
        <p:spPr>
          <a:xfrm>
            <a:off x="3512214" y="3671121"/>
            <a:ext cx="773272" cy="184666"/>
          </a:xfrm>
          <a:prstGeom prst="rect">
            <a:avLst/>
          </a:prstGeom>
          <a:noFill/>
        </p:spPr>
        <p:txBody>
          <a:bodyPr wrap="square" lIns="0" tIns="0" rIns="0" bIns="0" rtlCol="0">
            <a:spAutoFit/>
          </a:bodyPr>
          <a:lstStyle/>
          <a:p>
            <a:pPr algn="ctr"/>
            <a:r>
              <a:rPr lang="fr-FR" sz="1200" b="1" dirty="0">
                <a:solidFill>
                  <a:schemeClr val="tx1">
                    <a:lumMod val="65000"/>
                    <a:lumOff val="35000"/>
                  </a:schemeClr>
                </a:solidFill>
                <a:latin typeface="Arial Narrow" panose="020B0604020202020204" pitchFamily="34" charset="0"/>
                <a:cs typeface="Arial Narrow" panose="020B0604020202020204" pitchFamily="34" charset="0"/>
              </a:rPr>
              <a:t>inclusivité </a:t>
            </a:r>
          </a:p>
        </p:txBody>
      </p:sp>
      <p:sp>
        <p:nvSpPr>
          <p:cNvPr id="103" name="ZoneTexte 102">
            <a:extLst>
              <a:ext uri="{FF2B5EF4-FFF2-40B4-BE49-F238E27FC236}">
                <a16:creationId xmlns:a16="http://schemas.microsoft.com/office/drawing/2014/main" id="{0B538C84-07DF-24C7-0372-F6CF3B89552E}"/>
              </a:ext>
            </a:extLst>
          </p:cNvPr>
          <p:cNvSpPr txBox="1"/>
          <p:nvPr/>
        </p:nvSpPr>
        <p:spPr>
          <a:xfrm>
            <a:off x="4883617" y="3671121"/>
            <a:ext cx="786565" cy="184666"/>
          </a:xfrm>
          <a:prstGeom prst="rect">
            <a:avLst/>
          </a:prstGeom>
          <a:noFill/>
        </p:spPr>
        <p:txBody>
          <a:bodyPr wrap="square" lIns="0" tIns="0" rIns="0" bIns="0" rtlCol="0">
            <a:spAutoFit/>
          </a:bodyPr>
          <a:lstStyle/>
          <a:p>
            <a:pPr algn="ctr"/>
            <a:r>
              <a:rPr lang="fr-FR" sz="1200" b="1" dirty="0">
                <a:solidFill>
                  <a:schemeClr val="tx1">
                    <a:lumMod val="65000"/>
                    <a:lumOff val="35000"/>
                  </a:schemeClr>
                </a:solidFill>
                <a:latin typeface="Arial Narrow" panose="020B0604020202020204" pitchFamily="34" charset="0"/>
                <a:cs typeface="Arial Narrow" panose="020B0604020202020204" pitchFamily="34" charset="0"/>
              </a:rPr>
              <a:t>productivité </a:t>
            </a:r>
          </a:p>
        </p:txBody>
      </p:sp>
      <p:sp>
        <p:nvSpPr>
          <p:cNvPr id="104" name="ZoneTexte 103">
            <a:extLst>
              <a:ext uri="{FF2B5EF4-FFF2-40B4-BE49-F238E27FC236}">
                <a16:creationId xmlns:a16="http://schemas.microsoft.com/office/drawing/2014/main" id="{08D6B868-C39D-9240-49A8-66B5E3A09459}"/>
              </a:ext>
            </a:extLst>
          </p:cNvPr>
          <p:cNvSpPr txBox="1"/>
          <p:nvPr/>
        </p:nvSpPr>
        <p:spPr>
          <a:xfrm>
            <a:off x="798574" y="3671121"/>
            <a:ext cx="684263" cy="184666"/>
          </a:xfrm>
          <a:prstGeom prst="rect">
            <a:avLst/>
          </a:prstGeom>
          <a:noFill/>
        </p:spPr>
        <p:txBody>
          <a:bodyPr wrap="square" lIns="0" tIns="0" rIns="0" bIns="0" rtlCol="0">
            <a:spAutoFit/>
          </a:bodyPr>
          <a:lstStyle/>
          <a:p>
            <a:pPr algn="ctr"/>
            <a:r>
              <a:rPr lang="fr-FR" sz="1200" b="1" dirty="0">
                <a:solidFill>
                  <a:schemeClr val="tx1">
                    <a:lumMod val="65000"/>
                    <a:lumOff val="35000"/>
                  </a:schemeClr>
                </a:solidFill>
                <a:latin typeface="Arial Narrow" panose="020B0604020202020204" pitchFamily="34" charset="0"/>
                <a:cs typeface="Arial Narrow" panose="020B0604020202020204" pitchFamily="34" charset="0"/>
              </a:rPr>
              <a:t>sobriété</a:t>
            </a:r>
          </a:p>
        </p:txBody>
      </p:sp>
      <p:sp>
        <p:nvSpPr>
          <p:cNvPr id="105" name="Flèche droite rayée 104">
            <a:extLst>
              <a:ext uri="{FF2B5EF4-FFF2-40B4-BE49-F238E27FC236}">
                <a16:creationId xmlns:a16="http://schemas.microsoft.com/office/drawing/2014/main" id="{2BA975CB-A36D-A5FF-23E3-C6F22D0EA95E}"/>
              </a:ext>
            </a:extLst>
          </p:cNvPr>
          <p:cNvSpPr/>
          <p:nvPr/>
        </p:nvSpPr>
        <p:spPr>
          <a:xfrm rot="5400000">
            <a:off x="3732634" y="3343649"/>
            <a:ext cx="324000" cy="338400"/>
          </a:xfrm>
          <a:prstGeom prst="stripedRightArrow">
            <a:avLst>
              <a:gd name="adj1" fmla="val 50000"/>
              <a:gd name="adj2" fmla="val 53637"/>
            </a:avLst>
          </a:prstGeom>
          <a:solidFill>
            <a:srgbClr val="92D05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Flèche droite rayée 105">
            <a:extLst>
              <a:ext uri="{FF2B5EF4-FFF2-40B4-BE49-F238E27FC236}">
                <a16:creationId xmlns:a16="http://schemas.microsoft.com/office/drawing/2014/main" id="{D8B99609-E22B-3267-4CE7-56D2110848F5}"/>
              </a:ext>
            </a:extLst>
          </p:cNvPr>
          <p:cNvSpPr/>
          <p:nvPr/>
        </p:nvSpPr>
        <p:spPr>
          <a:xfrm rot="5400000">
            <a:off x="5114899" y="3343649"/>
            <a:ext cx="324000" cy="338400"/>
          </a:xfrm>
          <a:prstGeom prst="stripedRightArrow">
            <a:avLst>
              <a:gd name="adj1" fmla="val 50000"/>
              <a:gd name="adj2" fmla="val 53637"/>
            </a:avLst>
          </a:prstGeom>
          <a:solidFill>
            <a:srgbClr val="92D05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Flèche droite rayée 106">
            <a:extLst>
              <a:ext uri="{FF2B5EF4-FFF2-40B4-BE49-F238E27FC236}">
                <a16:creationId xmlns:a16="http://schemas.microsoft.com/office/drawing/2014/main" id="{D70F510D-89A0-1C08-4787-B7611659156B}"/>
              </a:ext>
            </a:extLst>
          </p:cNvPr>
          <p:cNvSpPr/>
          <p:nvPr/>
        </p:nvSpPr>
        <p:spPr>
          <a:xfrm rot="5400000">
            <a:off x="984652" y="3343649"/>
            <a:ext cx="324000" cy="338400"/>
          </a:xfrm>
          <a:prstGeom prst="stripedRightArrow">
            <a:avLst>
              <a:gd name="adj1" fmla="val 50000"/>
              <a:gd name="adj2" fmla="val 53637"/>
            </a:avLst>
          </a:prstGeom>
          <a:solidFill>
            <a:srgbClr val="92D05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Flèche droite rayée 107">
            <a:extLst>
              <a:ext uri="{FF2B5EF4-FFF2-40B4-BE49-F238E27FC236}">
                <a16:creationId xmlns:a16="http://schemas.microsoft.com/office/drawing/2014/main" id="{5C6FB59B-8BA6-475D-75CE-EE49FD033C09}"/>
              </a:ext>
            </a:extLst>
          </p:cNvPr>
          <p:cNvSpPr/>
          <p:nvPr/>
        </p:nvSpPr>
        <p:spPr>
          <a:xfrm rot="5400000">
            <a:off x="2334508" y="3343649"/>
            <a:ext cx="324000" cy="338400"/>
          </a:xfrm>
          <a:prstGeom prst="stripedRightArrow">
            <a:avLst>
              <a:gd name="adj1" fmla="val 50000"/>
              <a:gd name="adj2" fmla="val 53637"/>
            </a:avLst>
          </a:prstGeom>
          <a:solidFill>
            <a:srgbClr val="92D05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9" name="Connecteur droit 108">
            <a:extLst>
              <a:ext uri="{FF2B5EF4-FFF2-40B4-BE49-F238E27FC236}">
                <a16:creationId xmlns:a16="http://schemas.microsoft.com/office/drawing/2014/main" id="{AABCBE2F-EFE1-D856-17BD-2785BA74A6B5}"/>
              </a:ext>
            </a:extLst>
          </p:cNvPr>
          <p:cNvCxnSpPr>
            <a:cxnSpLocks/>
          </p:cNvCxnSpPr>
          <p:nvPr/>
        </p:nvCxnSpPr>
        <p:spPr>
          <a:xfrm>
            <a:off x="1146652" y="3397744"/>
            <a:ext cx="413024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10" name="Flèche droite rayée 109">
            <a:extLst>
              <a:ext uri="{FF2B5EF4-FFF2-40B4-BE49-F238E27FC236}">
                <a16:creationId xmlns:a16="http://schemas.microsoft.com/office/drawing/2014/main" id="{C6EBA2AA-6471-7EC0-8279-9D44F66E35C3}"/>
              </a:ext>
            </a:extLst>
          </p:cNvPr>
          <p:cNvSpPr/>
          <p:nvPr/>
        </p:nvSpPr>
        <p:spPr>
          <a:xfrm rot="5400000">
            <a:off x="2470386" y="3915743"/>
            <a:ext cx="324000" cy="540000"/>
          </a:xfrm>
          <a:prstGeom prst="stripedRightArrow">
            <a:avLst>
              <a:gd name="adj1" fmla="val 50000"/>
              <a:gd name="adj2" fmla="val 53637"/>
            </a:avLst>
          </a:prstGeom>
          <a:solidFill>
            <a:srgbClr val="92D05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1" name="Connecteur droit 110">
            <a:extLst>
              <a:ext uri="{FF2B5EF4-FFF2-40B4-BE49-F238E27FC236}">
                <a16:creationId xmlns:a16="http://schemas.microsoft.com/office/drawing/2014/main" id="{F41D65E7-0B30-B4A9-0D12-1287C59A42C9}"/>
              </a:ext>
            </a:extLst>
          </p:cNvPr>
          <p:cNvCxnSpPr>
            <a:cxnSpLocks/>
            <a:stCxn id="75" idx="2"/>
            <a:endCxn id="110" idx="1"/>
          </p:cNvCxnSpPr>
          <p:nvPr/>
        </p:nvCxnSpPr>
        <p:spPr>
          <a:xfrm>
            <a:off x="1138254" y="3919780"/>
            <a:ext cx="1494132" cy="10396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2" name="Connecteur droit 111">
            <a:extLst>
              <a:ext uri="{FF2B5EF4-FFF2-40B4-BE49-F238E27FC236}">
                <a16:creationId xmlns:a16="http://schemas.microsoft.com/office/drawing/2014/main" id="{74938F11-43D0-6740-2BC0-78D838F8E9FE}"/>
              </a:ext>
            </a:extLst>
          </p:cNvPr>
          <p:cNvCxnSpPr>
            <a:cxnSpLocks/>
            <a:stCxn id="76" idx="2"/>
            <a:endCxn id="110" idx="1"/>
          </p:cNvCxnSpPr>
          <p:nvPr/>
        </p:nvCxnSpPr>
        <p:spPr>
          <a:xfrm>
            <a:off x="2522628" y="3919780"/>
            <a:ext cx="109758" cy="10396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3" name="Connecteur droit 112">
            <a:extLst>
              <a:ext uri="{FF2B5EF4-FFF2-40B4-BE49-F238E27FC236}">
                <a16:creationId xmlns:a16="http://schemas.microsoft.com/office/drawing/2014/main" id="{7D8148B8-BC23-C48F-2627-7D90D0081BBA}"/>
              </a:ext>
            </a:extLst>
          </p:cNvPr>
          <p:cNvCxnSpPr>
            <a:cxnSpLocks/>
            <a:stCxn id="78" idx="2"/>
            <a:endCxn id="110" idx="1"/>
          </p:cNvCxnSpPr>
          <p:nvPr/>
        </p:nvCxnSpPr>
        <p:spPr>
          <a:xfrm flipH="1">
            <a:off x="2632386" y="3919780"/>
            <a:ext cx="2644514" cy="10396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4" name="Connecteur droit 113">
            <a:extLst>
              <a:ext uri="{FF2B5EF4-FFF2-40B4-BE49-F238E27FC236}">
                <a16:creationId xmlns:a16="http://schemas.microsoft.com/office/drawing/2014/main" id="{12CAB8AB-20DB-16C4-D139-EADE09A17721}"/>
              </a:ext>
            </a:extLst>
          </p:cNvPr>
          <p:cNvCxnSpPr>
            <a:cxnSpLocks/>
            <a:stCxn id="77" idx="2"/>
            <a:endCxn id="110" idx="1"/>
          </p:cNvCxnSpPr>
          <p:nvPr/>
        </p:nvCxnSpPr>
        <p:spPr>
          <a:xfrm flipH="1">
            <a:off x="2632386" y="3919780"/>
            <a:ext cx="1265999" cy="10396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15" name="ZoneTexte 114">
            <a:extLst>
              <a:ext uri="{FF2B5EF4-FFF2-40B4-BE49-F238E27FC236}">
                <a16:creationId xmlns:a16="http://schemas.microsoft.com/office/drawing/2014/main" id="{B3BEA8DC-C451-31D2-9894-77BEF9373D58}"/>
              </a:ext>
            </a:extLst>
          </p:cNvPr>
          <p:cNvSpPr txBox="1"/>
          <p:nvPr/>
        </p:nvSpPr>
        <p:spPr>
          <a:xfrm>
            <a:off x="631640" y="4318414"/>
            <a:ext cx="5163564" cy="184666"/>
          </a:xfrm>
          <a:prstGeom prst="rect">
            <a:avLst/>
          </a:prstGeom>
          <a:noFill/>
        </p:spPr>
        <p:txBody>
          <a:bodyPr wrap="square" lIns="0" tIns="0" rIns="0" bIns="0" rtlCol="0">
            <a:spAutoFit/>
          </a:bodyPr>
          <a:lstStyle/>
          <a:p>
            <a:pPr algn="ctr"/>
            <a:r>
              <a:rPr lang="fr-FR" sz="1200" i="1" dirty="0">
                <a:solidFill>
                  <a:schemeClr val="tx1">
                    <a:lumMod val="65000"/>
                    <a:lumOff val="35000"/>
                  </a:schemeClr>
                </a:solidFill>
                <a:latin typeface="Arial Narrow" panose="020B0604020202020204" pitchFamily="34" charset="0"/>
                <a:cs typeface="Arial Narrow" panose="020B0604020202020204" pitchFamily="34" charset="0"/>
              </a:rPr>
              <a:t>pour accélérer sur l’ensemble des chaînes de valeurs sur le front de l’innovation</a:t>
            </a:r>
          </a:p>
        </p:txBody>
      </p:sp>
      <p:sp>
        <p:nvSpPr>
          <p:cNvPr id="116" name="Rectangle 115">
            <a:extLst>
              <a:ext uri="{FF2B5EF4-FFF2-40B4-BE49-F238E27FC236}">
                <a16:creationId xmlns:a16="http://schemas.microsoft.com/office/drawing/2014/main" id="{D453E199-E823-4948-4295-449098236946}"/>
              </a:ext>
            </a:extLst>
          </p:cNvPr>
          <p:cNvSpPr/>
          <p:nvPr/>
        </p:nvSpPr>
        <p:spPr>
          <a:xfrm>
            <a:off x="1323548" y="4756417"/>
            <a:ext cx="1080000" cy="324000"/>
          </a:xfrm>
          <a:prstGeom prst="rect">
            <a:avLst/>
          </a:prstGeom>
          <a:solidFill>
            <a:srgbClr val="92D050"/>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tx1">
                    <a:lumMod val="65000"/>
                    <a:lumOff val="35000"/>
                  </a:schemeClr>
                </a:solidFill>
                <a:latin typeface="Arial Narrow" panose="020B0604020202020204" pitchFamily="34" charset="0"/>
                <a:cs typeface="Arial Narrow" panose="020B0604020202020204" pitchFamily="34" charset="0"/>
              </a:rPr>
              <a:t>technologique</a:t>
            </a:r>
          </a:p>
        </p:txBody>
      </p:sp>
      <p:sp>
        <p:nvSpPr>
          <p:cNvPr id="117" name="Flèche droite rayée 116">
            <a:extLst>
              <a:ext uri="{FF2B5EF4-FFF2-40B4-BE49-F238E27FC236}">
                <a16:creationId xmlns:a16="http://schemas.microsoft.com/office/drawing/2014/main" id="{1068E1EA-E319-F6D7-823E-CD983C095664}"/>
              </a:ext>
            </a:extLst>
          </p:cNvPr>
          <p:cNvSpPr/>
          <p:nvPr/>
        </p:nvSpPr>
        <p:spPr>
          <a:xfrm rot="5400000">
            <a:off x="1700496" y="4499248"/>
            <a:ext cx="324000" cy="338400"/>
          </a:xfrm>
          <a:prstGeom prst="stripedRightArrow">
            <a:avLst>
              <a:gd name="adj1" fmla="val 50000"/>
              <a:gd name="adj2" fmla="val 53637"/>
            </a:avLst>
          </a:prstGeom>
          <a:solidFill>
            <a:srgbClr val="92D05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8" name="Connecteur droit 117">
            <a:extLst>
              <a:ext uri="{FF2B5EF4-FFF2-40B4-BE49-F238E27FC236}">
                <a16:creationId xmlns:a16="http://schemas.microsoft.com/office/drawing/2014/main" id="{C735FD11-91C1-E5D5-A33C-DDDD31BD5D38}"/>
              </a:ext>
            </a:extLst>
          </p:cNvPr>
          <p:cNvCxnSpPr>
            <a:cxnSpLocks/>
          </p:cNvCxnSpPr>
          <p:nvPr/>
        </p:nvCxnSpPr>
        <p:spPr>
          <a:xfrm>
            <a:off x="1862496" y="4555101"/>
            <a:ext cx="2781618"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F2EE497E-D67D-0E2C-F96A-CF0F4B774B02}"/>
              </a:ext>
            </a:extLst>
          </p:cNvPr>
          <p:cNvSpPr/>
          <p:nvPr/>
        </p:nvSpPr>
        <p:spPr>
          <a:xfrm>
            <a:off x="2677637" y="4756417"/>
            <a:ext cx="1080000" cy="324000"/>
          </a:xfrm>
          <a:prstGeom prst="rect">
            <a:avLst/>
          </a:prstGeom>
          <a:solidFill>
            <a:srgbClr val="92D050"/>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tx1">
                    <a:lumMod val="65000"/>
                    <a:lumOff val="35000"/>
                  </a:schemeClr>
                </a:solidFill>
                <a:latin typeface="Arial Narrow" panose="020B0604020202020204" pitchFamily="34" charset="0"/>
                <a:cs typeface="Arial Narrow" panose="020B0604020202020204" pitchFamily="34" charset="0"/>
              </a:rPr>
              <a:t>sociale</a:t>
            </a:r>
          </a:p>
        </p:txBody>
      </p:sp>
      <p:sp>
        <p:nvSpPr>
          <p:cNvPr id="120" name="Rectangle 119">
            <a:extLst>
              <a:ext uri="{FF2B5EF4-FFF2-40B4-BE49-F238E27FC236}">
                <a16:creationId xmlns:a16="http://schemas.microsoft.com/office/drawing/2014/main" id="{94C2806E-7BE8-23B3-D21A-2B185AE34ADE}"/>
              </a:ext>
            </a:extLst>
          </p:cNvPr>
          <p:cNvSpPr/>
          <p:nvPr/>
        </p:nvSpPr>
        <p:spPr>
          <a:xfrm>
            <a:off x="4071087" y="4756417"/>
            <a:ext cx="1080000" cy="324000"/>
          </a:xfrm>
          <a:prstGeom prst="rect">
            <a:avLst/>
          </a:prstGeom>
          <a:solidFill>
            <a:srgbClr val="92D050"/>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tx1">
                    <a:lumMod val="65000"/>
                    <a:lumOff val="35000"/>
                  </a:schemeClr>
                </a:solidFill>
                <a:latin typeface="Arial Narrow" panose="020B0604020202020204" pitchFamily="34" charset="0"/>
                <a:cs typeface="Arial Narrow" panose="020B0604020202020204" pitchFamily="34" charset="0"/>
              </a:rPr>
              <a:t>organisationnelle</a:t>
            </a:r>
          </a:p>
        </p:txBody>
      </p:sp>
      <p:sp>
        <p:nvSpPr>
          <p:cNvPr id="121" name="Flèche droite rayée 120">
            <a:extLst>
              <a:ext uri="{FF2B5EF4-FFF2-40B4-BE49-F238E27FC236}">
                <a16:creationId xmlns:a16="http://schemas.microsoft.com/office/drawing/2014/main" id="{01792705-D8F3-B07F-F3F1-186D94D66A00}"/>
              </a:ext>
            </a:extLst>
          </p:cNvPr>
          <p:cNvSpPr/>
          <p:nvPr/>
        </p:nvSpPr>
        <p:spPr>
          <a:xfrm rot="5400000">
            <a:off x="4448478" y="4499248"/>
            <a:ext cx="324000" cy="338400"/>
          </a:xfrm>
          <a:prstGeom prst="stripedRightArrow">
            <a:avLst>
              <a:gd name="adj1" fmla="val 50000"/>
              <a:gd name="adj2" fmla="val 53637"/>
            </a:avLst>
          </a:prstGeom>
          <a:solidFill>
            <a:srgbClr val="92D05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Flèche droite rayée 121">
            <a:extLst>
              <a:ext uri="{FF2B5EF4-FFF2-40B4-BE49-F238E27FC236}">
                <a16:creationId xmlns:a16="http://schemas.microsoft.com/office/drawing/2014/main" id="{F6C69391-A98B-8BB1-2CCB-1CCD8B49155C}"/>
              </a:ext>
            </a:extLst>
          </p:cNvPr>
          <p:cNvSpPr/>
          <p:nvPr/>
        </p:nvSpPr>
        <p:spPr>
          <a:xfrm rot="5400000">
            <a:off x="3050352" y="4499248"/>
            <a:ext cx="324000" cy="338400"/>
          </a:xfrm>
          <a:prstGeom prst="stripedRightArrow">
            <a:avLst>
              <a:gd name="adj1" fmla="val 50000"/>
              <a:gd name="adj2" fmla="val 53637"/>
            </a:avLst>
          </a:prstGeom>
          <a:solidFill>
            <a:srgbClr val="92D05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Flèche droite rayée 122">
            <a:extLst>
              <a:ext uri="{FF2B5EF4-FFF2-40B4-BE49-F238E27FC236}">
                <a16:creationId xmlns:a16="http://schemas.microsoft.com/office/drawing/2014/main" id="{77325E37-2158-7805-966A-2716275C7517}"/>
              </a:ext>
            </a:extLst>
          </p:cNvPr>
          <p:cNvSpPr/>
          <p:nvPr/>
        </p:nvSpPr>
        <p:spPr>
          <a:xfrm rot="5400000">
            <a:off x="3600367" y="5060183"/>
            <a:ext cx="324000" cy="540000"/>
          </a:xfrm>
          <a:prstGeom prst="stripedRightArrow">
            <a:avLst>
              <a:gd name="adj1" fmla="val 50000"/>
              <a:gd name="adj2" fmla="val 53637"/>
            </a:avLst>
          </a:prstGeom>
          <a:solidFill>
            <a:srgbClr val="92D05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4" name="Connecteur droit 123">
            <a:extLst>
              <a:ext uri="{FF2B5EF4-FFF2-40B4-BE49-F238E27FC236}">
                <a16:creationId xmlns:a16="http://schemas.microsoft.com/office/drawing/2014/main" id="{78350693-8264-7115-EC02-65C6F1F8B0AF}"/>
              </a:ext>
            </a:extLst>
          </p:cNvPr>
          <p:cNvCxnSpPr>
            <a:cxnSpLocks/>
            <a:stCxn id="116" idx="2"/>
          </p:cNvCxnSpPr>
          <p:nvPr/>
        </p:nvCxnSpPr>
        <p:spPr>
          <a:xfrm>
            <a:off x="1863548" y="5080417"/>
            <a:ext cx="1898819" cy="9538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5" name="Connecteur droit 124">
            <a:extLst>
              <a:ext uri="{FF2B5EF4-FFF2-40B4-BE49-F238E27FC236}">
                <a16:creationId xmlns:a16="http://schemas.microsoft.com/office/drawing/2014/main" id="{E5134663-EBD1-B3F0-6E24-DBF8A0238757}"/>
              </a:ext>
            </a:extLst>
          </p:cNvPr>
          <p:cNvCxnSpPr>
            <a:cxnSpLocks/>
            <a:stCxn id="119" idx="2"/>
            <a:endCxn id="123" idx="1"/>
          </p:cNvCxnSpPr>
          <p:nvPr/>
        </p:nvCxnSpPr>
        <p:spPr>
          <a:xfrm>
            <a:off x="3217637" y="5080417"/>
            <a:ext cx="544730" cy="8776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6" name="Connecteur droit 125">
            <a:extLst>
              <a:ext uri="{FF2B5EF4-FFF2-40B4-BE49-F238E27FC236}">
                <a16:creationId xmlns:a16="http://schemas.microsoft.com/office/drawing/2014/main" id="{CACBC304-B7D4-6A0E-C84F-0F4C4C40E1E7}"/>
              </a:ext>
            </a:extLst>
          </p:cNvPr>
          <p:cNvCxnSpPr>
            <a:cxnSpLocks/>
            <a:stCxn id="120" idx="2"/>
            <a:endCxn id="123" idx="1"/>
          </p:cNvCxnSpPr>
          <p:nvPr/>
        </p:nvCxnSpPr>
        <p:spPr>
          <a:xfrm flipH="1">
            <a:off x="3762367" y="5080417"/>
            <a:ext cx="848720" cy="8776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27" name="Flèche droite rayée 126">
            <a:extLst>
              <a:ext uri="{FF2B5EF4-FFF2-40B4-BE49-F238E27FC236}">
                <a16:creationId xmlns:a16="http://schemas.microsoft.com/office/drawing/2014/main" id="{2443A015-633C-C929-42E1-A39E8DFCC6BD}"/>
              </a:ext>
            </a:extLst>
          </p:cNvPr>
          <p:cNvSpPr/>
          <p:nvPr/>
        </p:nvSpPr>
        <p:spPr>
          <a:xfrm rot="5400000">
            <a:off x="1700494" y="5447050"/>
            <a:ext cx="324000" cy="338400"/>
          </a:xfrm>
          <a:prstGeom prst="stripedRightArrow">
            <a:avLst>
              <a:gd name="adj1" fmla="val 50000"/>
              <a:gd name="adj2" fmla="val 53637"/>
            </a:avLst>
          </a:prstGeom>
          <a:solidFill>
            <a:srgbClr val="92D05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8" name="Connecteur droit 127">
            <a:extLst>
              <a:ext uri="{FF2B5EF4-FFF2-40B4-BE49-F238E27FC236}">
                <a16:creationId xmlns:a16="http://schemas.microsoft.com/office/drawing/2014/main" id="{C47EE92F-2C79-15B9-EEC7-C5E548352B4C}"/>
              </a:ext>
            </a:extLst>
          </p:cNvPr>
          <p:cNvCxnSpPr>
            <a:cxnSpLocks/>
          </p:cNvCxnSpPr>
          <p:nvPr/>
        </p:nvCxnSpPr>
        <p:spPr>
          <a:xfrm>
            <a:off x="1868356" y="5502903"/>
            <a:ext cx="2781618"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29" name="Flèche droite rayée 128">
            <a:extLst>
              <a:ext uri="{FF2B5EF4-FFF2-40B4-BE49-F238E27FC236}">
                <a16:creationId xmlns:a16="http://schemas.microsoft.com/office/drawing/2014/main" id="{43284DC6-3B03-E5AF-9C16-DC570B326A43}"/>
              </a:ext>
            </a:extLst>
          </p:cNvPr>
          <p:cNvSpPr/>
          <p:nvPr/>
        </p:nvSpPr>
        <p:spPr>
          <a:xfrm rot="5400000">
            <a:off x="4448476" y="5447050"/>
            <a:ext cx="324000" cy="338400"/>
          </a:xfrm>
          <a:prstGeom prst="stripedRightArrow">
            <a:avLst>
              <a:gd name="adj1" fmla="val 50000"/>
              <a:gd name="adj2" fmla="val 53637"/>
            </a:avLst>
          </a:prstGeom>
          <a:solidFill>
            <a:srgbClr val="92D05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 name="Flèche droite rayée 129">
            <a:extLst>
              <a:ext uri="{FF2B5EF4-FFF2-40B4-BE49-F238E27FC236}">
                <a16:creationId xmlns:a16="http://schemas.microsoft.com/office/drawing/2014/main" id="{3FEE0234-89F7-D51E-0C3B-EB282B8CC89B}"/>
              </a:ext>
            </a:extLst>
          </p:cNvPr>
          <p:cNvSpPr/>
          <p:nvPr/>
        </p:nvSpPr>
        <p:spPr>
          <a:xfrm rot="5400000">
            <a:off x="3050350" y="5447050"/>
            <a:ext cx="324000" cy="338400"/>
          </a:xfrm>
          <a:prstGeom prst="stripedRightArrow">
            <a:avLst>
              <a:gd name="adj1" fmla="val 50000"/>
              <a:gd name="adj2" fmla="val 53637"/>
            </a:avLst>
          </a:prstGeom>
          <a:solidFill>
            <a:srgbClr val="92D05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ZoneTexte 130">
            <a:extLst>
              <a:ext uri="{FF2B5EF4-FFF2-40B4-BE49-F238E27FC236}">
                <a16:creationId xmlns:a16="http://schemas.microsoft.com/office/drawing/2014/main" id="{74A961A9-0C9B-388F-24D8-A4C6B1AF7022}"/>
              </a:ext>
            </a:extLst>
          </p:cNvPr>
          <p:cNvSpPr txBox="1"/>
          <p:nvPr/>
        </p:nvSpPr>
        <p:spPr>
          <a:xfrm>
            <a:off x="3053360" y="5248979"/>
            <a:ext cx="324300" cy="184666"/>
          </a:xfrm>
          <a:prstGeom prst="rect">
            <a:avLst/>
          </a:prstGeom>
          <a:noFill/>
        </p:spPr>
        <p:txBody>
          <a:bodyPr wrap="square" lIns="0" tIns="0" rIns="0" bIns="0" rtlCol="0">
            <a:spAutoFit/>
          </a:bodyPr>
          <a:lstStyle/>
          <a:p>
            <a:pPr algn="ctr"/>
            <a:r>
              <a:rPr lang="fr-FR" sz="1200" i="1" dirty="0">
                <a:solidFill>
                  <a:schemeClr val="tx1">
                    <a:lumMod val="65000"/>
                    <a:lumOff val="35000"/>
                  </a:schemeClr>
                </a:solidFill>
                <a:latin typeface="Arial Narrow" panose="020B0604020202020204" pitchFamily="34" charset="0"/>
                <a:cs typeface="Arial Narrow" panose="020B0604020202020204" pitchFamily="34" charset="0"/>
              </a:rPr>
              <a:t>pour </a:t>
            </a:r>
          </a:p>
        </p:txBody>
      </p:sp>
      <p:cxnSp>
        <p:nvCxnSpPr>
          <p:cNvPr id="132" name="Connecteur droit 131">
            <a:extLst>
              <a:ext uri="{FF2B5EF4-FFF2-40B4-BE49-F238E27FC236}">
                <a16:creationId xmlns:a16="http://schemas.microsoft.com/office/drawing/2014/main" id="{32F325AD-1343-E8FD-99D5-7633B9D00F0E}"/>
              </a:ext>
            </a:extLst>
          </p:cNvPr>
          <p:cNvCxnSpPr>
            <a:cxnSpLocks/>
          </p:cNvCxnSpPr>
          <p:nvPr/>
        </p:nvCxnSpPr>
        <p:spPr>
          <a:xfrm>
            <a:off x="2522628" y="1231907"/>
            <a:ext cx="1493643"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33" name="Flèche droite rayée 132">
            <a:extLst>
              <a:ext uri="{FF2B5EF4-FFF2-40B4-BE49-F238E27FC236}">
                <a16:creationId xmlns:a16="http://schemas.microsoft.com/office/drawing/2014/main" id="{FB0A15F3-001A-AD5F-9E28-2B4A1BB48CDB}"/>
              </a:ext>
            </a:extLst>
          </p:cNvPr>
          <p:cNvSpPr/>
          <p:nvPr/>
        </p:nvSpPr>
        <p:spPr>
          <a:xfrm rot="5400000">
            <a:off x="3048003" y="2552312"/>
            <a:ext cx="324000" cy="540000"/>
          </a:xfrm>
          <a:prstGeom prst="stripedRightArrow">
            <a:avLst>
              <a:gd name="adj1" fmla="val 50000"/>
              <a:gd name="adj2" fmla="val 53637"/>
            </a:avLst>
          </a:prstGeom>
          <a:solidFill>
            <a:srgbClr val="92D05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4" name="Connecteur droit 133">
            <a:extLst>
              <a:ext uri="{FF2B5EF4-FFF2-40B4-BE49-F238E27FC236}">
                <a16:creationId xmlns:a16="http://schemas.microsoft.com/office/drawing/2014/main" id="{2CBDCC50-1194-F40E-7252-2477F2D73935}"/>
              </a:ext>
            </a:extLst>
          </p:cNvPr>
          <p:cNvCxnSpPr>
            <a:cxnSpLocks/>
            <a:stCxn id="79" idx="3"/>
            <a:endCxn id="133" idx="1"/>
          </p:cNvCxnSpPr>
          <p:nvPr/>
        </p:nvCxnSpPr>
        <p:spPr>
          <a:xfrm>
            <a:off x="2925708" y="2618815"/>
            <a:ext cx="284295" cy="4149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5" name="Connecteur droit 134">
            <a:extLst>
              <a:ext uri="{FF2B5EF4-FFF2-40B4-BE49-F238E27FC236}">
                <a16:creationId xmlns:a16="http://schemas.microsoft.com/office/drawing/2014/main" id="{B4F6B243-355E-7C6A-2722-B4E2083D4348}"/>
              </a:ext>
            </a:extLst>
          </p:cNvPr>
          <p:cNvCxnSpPr>
            <a:cxnSpLocks/>
            <a:stCxn id="80" idx="1"/>
            <a:endCxn id="133" idx="1"/>
          </p:cNvCxnSpPr>
          <p:nvPr/>
        </p:nvCxnSpPr>
        <p:spPr>
          <a:xfrm flipH="1">
            <a:off x="3210003" y="2618815"/>
            <a:ext cx="266268" cy="4149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6" name="Connecteur droit 135">
            <a:extLst>
              <a:ext uri="{FF2B5EF4-FFF2-40B4-BE49-F238E27FC236}">
                <a16:creationId xmlns:a16="http://schemas.microsoft.com/office/drawing/2014/main" id="{67E7A70B-0E21-E2BC-EA18-3C2391405D6F}"/>
              </a:ext>
            </a:extLst>
          </p:cNvPr>
          <p:cNvCxnSpPr>
            <a:cxnSpLocks/>
          </p:cNvCxnSpPr>
          <p:nvPr/>
        </p:nvCxnSpPr>
        <p:spPr>
          <a:xfrm>
            <a:off x="2496508" y="2263538"/>
            <a:ext cx="1493643"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2827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C9FBFA-E928-982F-B60F-39474A67ABEE}"/>
              </a:ext>
            </a:extLst>
          </p:cNvPr>
          <p:cNvSpPr>
            <a:spLocks noGrp="1"/>
          </p:cNvSpPr>
          <p:nvPr>
            <p:ph type="title"/>
          </p:nvPr>
        </p:nvSpPr>
        <p:spPr/>
        <p:txBody>
          <a:bodyPr/>
          <a:lstStyle/>
          <a:p>
            <a:r>
              <a:rPr lang="fr-FR" dirty="0"/>
              <a:t>Les quatre grands attendus de l’appel à projet – 1</a:t>
            </a:r>
          </a:p>
        </p:txBody>
      </p:sp>
      <p:sp>
        <p:nvSpPr>
          <p:cNvPr id="3" name="Espace réservé du contenu 2">
            <a:extLst>
              <a:ext uri="{FF2B5EF4-FFF2-40B4-BE49-F238E27FC236}">
                <a16:creationId xmlns:a16="http://schemas.microsoft.com/office/drawing/2014/main" id="{B30815A9-9C3B-D5A0-94B9-F2A9F5CCEE8F}"/>
              </a:ext>
            </a:extLst>
          </p:cNvPr>
          <p:cNvSpPr>
            <a:spLocks noGrp="1"/>
          </p:cNvSpPr>
          <p:nvPr>
            <p:ph sz="half" idx="1"/>
          </p:nvPr>
        </p:nvSpPr>
        <p:spPr>
          <a:xfrm>
            <a:off x="83820" y="1054924"/>
            <a:ext cx="4671060" cy="5122039"/>
          </a:xfrm>
        </p:spPr>
        <p:txBody>
          <a:bodyPr anchor="ctr">
            <a:normAutofit fontScale="62500" lnSpcReduction="20000"/>
          </a:bodyPr>
          <a:lstStyle/>
          <a:p>
            <a:pPr>
              <a:lnSpc>
                <a:spcPct val="120000"/>
              </a:lnSpc>
              <a:spcBef>
                <a:spcPts val="1200"/>
              </a:spcBef>
            </a:pPr>
            <a:r>
              <a:rPr lang="fr-FR" dirty="0"/>
              <a:t>Traiter dans l’urgence des problèmes que pose la mise en œuvre de villes durables et de bâtiments innovants</a:t>
            </a:r>
          </a:p>
          <a:p>
            <a:pPr lvl="1">
              <a:lnSpc>
                <a:spcPct val="120000"/>
              </a:lnSpc>
              <a:spcBef>
                <a:spcPts val="600"/>
              </a:spcBef>
            </a:pPr>
            <a:r>
              <a:rPr lang="fr-FR" b="1" dirty="0"/>
              <a:t>Une recherche tirée par l’aval </a:t>
            </a:r>
            <a:r>
              <a:rPr lang="fr-FR" dirty="0"/>
              <a:t>capable de se saisir des problèmes que rencontrent les acteurs territoriaux dans la mise en œuvre de villes durables et de bâtiments innovants et, plus largement, dans les transformations nécessaires aux grands changements en cours</a:t>
            </a:r>
          </a:p>
          <a:p>
            <a:pPr lvl="1">
              <a:lnSpc>
                <a:spcPct val="120000"/>
              </a:lnSpc>
              <a:spcBef>
                <a:spcPts val="600"/>
              </a:spcBef>
            </a:pPr>
            <a:r>
              <a:rPr lang="fr-FR" dirty="0"/>
              <a:t>Urgence des solutions à mettre en œuvre</a:t>
            </a:r>
          </a:p>
          <a:p>
            <a:pPr lvl="1">
              <a:lnSpc>
                <a:spcPct val="120000"/>
              </a:lnSpc>
              <a:spcBef>
                <a:spcPts val="600"/>
              </a:spcBef>
            </a:pPr>
            <a:r>
              <a:rPr lang="fr-FR" dirty="0"/>
              <a:t>Un lien fort avec un territoire (expérimentation, enquêtes, données), retour d’expérience et documentation d’expériences territorialisées</a:t>
            </a:r>
          </a:p>
          <a:p>
            <a:pPr>
              <a:lnSpc>
                <a:spcPct val="120000"/>
              </a:lnSpc>
              <a:spcBef>
                <a:spcPts val="1200"/>
              </a:spcBef>
            </a:pPr>
            <a:r>
              <a:rPr lang="fr-FR" dirty="0"/>
              <a:t>Réplicabilité, reproductibilité de la recherche</a:t>
            </a:r>
          </a:p>
          <a:p>
            <a:pPr lvl="1">
              <a:lnSpc>
                <a:spcPct val="120000"/>
              </a:lnSpc>
              <a:spcBef>
                <a:spcPts val="600"/>
              </a:spcBef>
            </a:pPr>
            <a:r>
              <a:rPr lang="fr-FR" dirty="0"/>
              <a:t>Gestion des données</a:t>
            </a:r>
          </a:p>
          <a:p>
            <a:pPr>
              <a:lnSpc>
                <a:spcPct val="120000"/>
              </a:lnSpc>
              <a:spcBef>
                <a:spcPts val="1200"/>
              </a:spcBef>
            </a:pPr>
            <a:r>
              <a:rPr lang="fr-FR" dirty="0"/>
              <a:t>Les six catégories de défis sont autant d’urgences à saisir sans aliéner les solutions à apporter aux autres</a:t>
            </a:r>
          </a:p>
        </p:txBody>
      </p:sp>
      <p:sp>
        <p:nvSpPr>
          <p:cNvPr id="6" name="Espace réservé du contenu 5">
            <a:extLst>
              <a:ext uri="{FF2B5EF4-FFF2-40B4-BE49-F238E27FC236}">
                <a16:creationId xmlns:a16="http://schemas.microsoft.com/office/drawing/2014/main" id="{798519E4-81E6-E08A-2A2B-ED3F88EA36B3}"/>
              </a:ext>
            </a:extLst>
          </p:cNvPr>
          <p:cNvSpPr>
            <a:spLocks noGrp="1"/>
          </p:cNvSpPr>
          <p:nvPr>
            <p:ph sz="half" idx="2"/>
          </p:nvPr>
        </p:nvSpPr>
        <p:spPr>
          <a:xfrm>
            <a:off x="5148262" y="1054924"/>
            <a:ext cx="4671061" cy="5122039"/>
          </a:xfrm>
          <a:ln w="76200">
            <a:solidFill>
              <a:srgbClr val="92D050"/>
            </a:solidFill>
          </a:ln>
        </p:spPr>
        <p:txBody>
          <a:bodyPr anchor="ctr">
            <a:normAutofit fontScale="62500" lnSpcReduction="20000"/>
          </a:bodyPr>
          <a:lstStyle/>
          <a:p>
            <a:pPr>
              <a:lnSpc>
                <a:spcPct val="120000"/>
              </a:lnSpc>
            </a:pPr>
            <a:r>
              <a:rPr lang="fr-FR" b="1" dirty="0">
                <a:solidFill>
                  <a:srgbClr val="263475"/>
                </a:solidFill>
              </a:rPr>
              <a:t>Notes sur les attentes de l’AAP :</a:t>
            </a:r>
          </a:p>
          <a:p>
            <a:pPr lvl="1">
              <a:lnSpc>
                <a:spcPct val="120000"/>
              </a:lnSpc>
            </a:pPr>
            <a:r>
              <a:rPr lang="fr-FR" dirty="0"/>
              <a:t>Capacité à assurer des liens forts avec un (ou plusieurs) territoire(s)</a:t>
            </a:r>
          </a:p>
          <a:p>
            <a:pPr lvl="1">
              <a:lnSpc>
                <a:spcPct val="120000"/>
              </a:lnSpc>
            </a:pPr>
            <a:r>
              <a:rPr lang="fr-FR" dirty="0"/>
              <a:t>Capacité à identifier les verrous de mises en œuvre de villes durables et de bâtiments innovants</a:t>
            </a:r>
          </a:p>
          <a:p>
            <a:pPr lvl="1">
              <a:lnSpc>
                <a:spcPct val="120000"/>
              </a:lnSpc>
            </a:pPr>
            <a:r>
              <a:rPr lang="fr-FR" dirty="0"/>
              <a:t>Capacité à prendre le risque d’assurer le transfert des résultats de recherche vers les parties prenantes impliquées tout au long des travaux de recherche (documentation d’expériences, résultats d’enquête, partage de données, etc.)</a:t>
            </a:r>
          </a:p>
          <a:p>
            <a:pPr lvl="1">
              <a:lnSpc>
                <a:spcPct val="120000"/>
              </a:lnSpc>
            </a:pPr>
            <a:r>
              <a:rPr lang="fr-FR" dirty="0"/>
              <a:t>Capacité à accélérer en prenant le risque de rendre disponibles les résultats de la recherche tout au long du processus de recherche (impliquant des corrections possibles)</a:t>
            </a:r>
          </a:p>
        </p:txBody>
      </p:sp>
      <p:sp>
        <p:nvSpPr>
          <p:cNvPr id="4" name="Espace réservé du numéro de diapositive 3">
            <a:extLst>
              <a:ext uri="{FF2B5EF4-FFF2-40B4-BE49-F238E27FC236}">
                <a16:creationId xmlns:a16="http://schemas.microsoft.com/office/drawing/2014/main" id="{2F948172-212B-565D-B3E9-8B9BED1F2B42}"/>
              </a:ext>
            </a:extLst>
          </p:cNvPr>
          <p:cNvSpPr>
            <a:spLocks noGrp="1"/>
          </p:cNvSpPr>
          <p:nvPr>
            <p:ph type="sldNum" sz="quarter" idx="12"/>
          </p:nvPr>
        </p:nvSpPr>
        <p:spPr/>
        <p:txBody>
          <a:bodyPr/>
          <a:lstStyle/>
          <a:p>
            <a:fld id="{672B83B0-3461-4B46-936F-6684E93904E2}" type="slidenum">
              <a:rPr lang="fr-FR" smtClean="0"/>
              <a:t>37</a:t>
            </a:fld>
            <a:endParaRPr lang="fr-FR"/>
          </a:p>
        </p:txBody>
      </p:sp>
    </p:spTree>
    <p:extLst>
      <p:ext uri="{BB962C8B-B14F-4D97-AF65-F5344CB8AC3E}">
        <p14:creationId xmlns:p14="http://schemas.microsoft.com/office/powerpoint/2010/main" val="3812382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C9FBFA-E928-982F-B60F-39474A67ABEE}"/>
              </a:ext>
            </a:extLst>
          </p:cNvPr>
          <p:cNvSpPr>
            <a:spLocks noGrp="1"/>
          </p:cNvSpPr>
          <p:nvPr>
            <p:ph type="title"/>
          </p:nvPr>
        </p:nvSpPr>
        <p:spPr/>
        <p:txBody>
          <a:bodyPr/>
          <a:lstStyle/>
          <a:p>
            <a:r>
              <a:rPr lang="fr-FR" dirty="0"/>
              <a:t>Les quatre grands attendus de l’appel à projet – 2</a:t>
            </a:r>
          </a:p>
        </p:txBody>
      </p:sp>
      <p:sp>
        <p:nvSpPr>
          <p:cNvPr id="3" name="Espace réservé du contenu 2">
            <a:extLst>
              <a:ext uri="{FF2B5EF4-FFF2-40B4-BE49-F238E27FC236}">
                <a16:creationId xmlns:a16="http://schemas.microsoft.com/office/drawing/2014/main" id="{B30815A9-9C3B-D5A0-94B9-F2A9F5CCEE8F}"/>
              </a:ext>
            </a:extLst>
          </p:cNvPr>
          <p:cNvSpPr>
            <a:spLocks noGrp="1"/>
          </p:cNvSpPr>
          <p:nvPr>
            <p:ph sz="half" idx="1"/>
          </p:nvPr>
        </p:nvSpPr>
        <p:spPr>
          <a:xfrm>
            <a:off x="83820" y="1054924"/>
            <a:ext cx="4671060" cy="5122039"/>
          </a:xfrm>
        </p:spPr>
        <p:txBody>
          <a:bodyPr anchor="ctr">
            <a:normAutofit fontScale="62500" lnSpcReduction="20000"/>
          </a:bodyPr>
          <a:lstStyle/>
          <a:p>
            <a:pPr>
              <a:lnSpc>
                <a:spcPct val="120000"/>
              </a:lnSpc>
            </a:pPr>
            <a:r>
              <a:rPr lang="fr-FR" dirty="0"/>
              <a:t>Recourir à l’</a:t>
            </a:r>
            <a:r>
              <a:rPr lang="fr-FR" b="1" dirty="0"/>
              <a:t>exercice de la pluralité scientifique et technique</a:t>
            </a:r>
            <a:r>
              <a:rPr lang="fr-FR" dirty="0"/>
              <a:t> pour favoriser les approches holistiques et/ou systémiques nécessaires à la résolution des problèmes de mise en œuvre de villes durables et de bâtiments innovants</a:t>
            </a:r>
          </a:p>
          <a:p>
            <a:pPr lvl="1">
              <a:lnSpc>
                <a:spcPct val="120000"/>
              </a:lnSpc>
            </a:pPr>
            <a:r>
              <a:rPr lang="fr-FR" dirty="0"/>
              <a:t>La pluralité scientifique et technique implique l’ensemble des grands domaines scientifiques (et pas seulement les disciplines d’un domaine)</a:t>
            </a:r>
          </a:p>
          <a:p>
            <a:pPr lvl="1">
              <a:lnSpc>
                <a:spcPct val="120000"/>
              </a:lnSpc>
            </a:pPr>
            <a:r>
              <a:rPr lang="fr-FR" dirty="0"/>
              <a:t>Pluralité scientifique et technique étendue aux savoirs produits </a:t>
            </a:r>
            <a:r>
              <a:rPr lang="fr-FR" i="1" dirty="0"/>
              <a:t>dans</a:t>
            </a:r>
            <a:r>
              <a:rPr lang="fr-FR" dirty="0"/>
              <a:t> et </a:t>
            </a:r>
            <a:r>
              <a:rPr lang="fr-FR" i="1" dirty="0"/>
              <a:t>par</a:t>
            </a:r>
            <a:r>
              <a:rPr lang="fr-FR" dirty="0"/>
              <a:t> l’action (par la « mise en œuvre »)</a:t>
            </a:r>
          </a:p>
          <a:p>
            <a:pPr lvl="1">
              <a:lnSpc>
                <a:spcPct val="120000"/>
              </a:lnSpc>
            </a:pPr>
            <a:r>
              <a:rPr lang="fr-FR" dirty="0"/>
              <a:t>Importance accordée aux consortiums capables de justifier d’une aptitude à l’exercice de la pluralité scientifique et technique (expériences acquises, dispositifs méthodologiques, organisation de la recherche, etc.)</a:t>
            </a:r>
          </a:p>
          <a:p>
            <a:pPr>
              <a:lnSpc>
                <a:spcPct val="120000"/>
              </a:lnSpc>
            </a:pPr>
            <a:r>
              <a:rPr lang="fr-FR" dirty="0"/>
              <a:t>Aucune catégorie de défi ne peut être relevée par une seule discipline, aucune catégorie de défi ne peut-être traitée seule</a:t>
            </a:r>
          </a:p>
        </p:txBody>
      </p:sp>
      <p:sp>
        <p:nvSpPr>
          <p:cNvPr id="6" name="Espace réservé du contenu 5">
            <a:extLst>
              <a:ext uri="{FF2B5EF4-FFF2-40B4-BE49-F238E27FC236}">
                <a16:creationId xmlns:a16="http://schemas.microsoft.com/office/drawing/2014/main" id="{798519E4-81E6-E08A-2A2B-ED3F88EA36B3}"/>
              </a:ext>
            </a:extLst>
          </p:cNvPr>
          <p:cNvSpPr>
            <a:spLocks noGrp="1"/>
          </p:cNvSpPr>
          <p:nvPr>
            <p:ph sz="half" idx="2"/>
          </p:nvPr>
        </p:nvSpPr>
        <p:spPr>
          <a:xfrm>
            <a:off x="5148262" y="1054924"/>
            <a:ext cx="4671061" cy="5122039"/>
          </a:xfrm>
          <a:ln w="76200">
            <a:solidFill>
              <a:srgbClr val="92D050"/>
            </a:solidFill>
          </a:ln>
        </p:spPr>
        <p:txBody>
          <a:bodyPr anchor="ctr">
            <a:normAutofit fontScale="62500" lnSpcReduction="20000"/>
          </a:bodyPr>
          <a:lstStyle/>
          <a:p>
            <a:pPr>
              <a:lnSpc>
                <a:spcPct val="120000"/>
              </a:lnSpc>
            </a:pPr>
            <a:r>
              <a:rPr lang="fr-FR" b="1" dirty="0">
                <a:solidFill>
                  <a:srgbClr val="263475"/>
                </a:solidFill>
              </a:rPr>
              <a:t>Notes sur les attentes de l’AAP :</a:t>
            </a:r>
          </a:p>
          <a:p>
            <a:pPr lvl="1">
              <a:lnSpc>
                <a:spcPct val="120000"/>
              </a:lnSpc>
            </a:pPr>
            <a:r>
              <a:rPr lang="fr-FR" dirty="0"/>
              <a:t>Qualité de l’expérience acquise dans l’exercice de la pluralité scientifique et technique</a:t>
            </a:r>
          </a:p>
          <a:p>
            <a:pPr lvl="1">
              <a:lnSpc>
                <a:spcPct val="120000"/>
              </a:lnSpc>
            </a:pPr>
            <a:r>
              <a:rPr lang="fr-FR" dirty="0"/>
              <a:t>Capacité à démontrer (sur le plan de l’organisation de la recherche, de l’activité scientifique concrète, etc.) la capacité à conduire une recherche prenant en compte la pluralité des sciences et des techniques</a:t>
            </a:r>
          </a:p>
          <a:p>
            <a:pPr lvl="1">
              <a:lnSpc>
                <a:spcPct val="120000"/>
              </a:lnSpc>
            </a:pPr>
            <a:r>
              <a:rPr lang="fr-FR" dirty="0"/>
              <a:t>Qualité des modes d’acquisition et de diffusion des données, informations, entre les disciplines mobilisées : </a:t>
            </a:r>
          </a:p>
          <a:p>
            <a:pPr lvl="2">
              <a:lnSpc>
                <a:spcPct val="120000"/>
              </a:lnSpc>
            </a:pPr>
            <a:r>
              <a:rPr lang="fr-FR" dirty="0"/>
              <a:t>capacité à faire valoir les gains scientifiques de chaque discipline par l’apport de toutes les autres dans le contexte propre aux approches et orientations du consortium</a:t>
            </a:r>
          </a:p>
          <a:p>
            <a:pPr lvl="2">
              <a:lnSpc>
                <a:spcPct val="120000"/>
              </a:lnSpc>
            </a:pPr>
            <a:r>
              <a:rPr lang="fr-FR" dirty="0"/>
              <a:t>Capacité à tenir compte, à intégrer et à valoriser les savoirs de l’action (savoirs acquis et produits par les parties prenantes dans leurs activités au sein de leurs territoires d’action)</a:t>
            </a:r>
          </a:p>
        </p:txBody>
      </p:sp>
      <p:sp>
        <p:nvSpPr>
          <p:cNvPr id="4" name="Espace réservé du numéro de diapositive 3">
            <a:extLst>
              <a:ext uri="{FF2B5EF4-FFF2-40B4-BE49-F238E27FC236}">
                <a16:creationId xmlns:a16="http://schemas.microsoft.com/office/drawing/2014/main" id="{2F948172-212B-565D-B3E9-8B9BED1F2B42}"/>
              </a:ext>
            </a:extLst>
          </p:cNvPr>
          <p:cNvSpPr>
            <a:spLocks noGrp="1"/>
          </p:cNvSpPr>
          <p:nvPr>
            <p:ph type="sldNum" sz="quarter" idx="12"/>
          </p:nvPr>
        </p:nvSpPr>
        <p:spPr/>
        <p:txBody>
          <a:bodyPr/>
          <a:lstStyle/>
          <a:p>
            <a:fld id="{672B83B0-3461-4B46-936F-6684E93904E2}" type="slidenum">
              <a:rPr lang="fr-FR" smtClean="0"/>
              <a:t>38</a:t>
            </a:fld>
            <a:endParaRPr lang="fr-FR"/>
          </a:p>
        </p:txBody>
      </p:sp>
    </p:spTree>
    <p:extLst>
      <p:ext uri="{BB962C8B-B14F-4D97-AF65-F5344CB8AC3E}">
        <p14:creationId xmlns:p14="http://schemas.microsoft.com/office/powerpoint/2010/main" val="1973009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C9FBFA-E928-982F-B60F-39474A67ABEE}"/>
              </a:ext>
            </a:extLst>
          </p:cNvPr>
          <p:cNvSpPr>
            <a:spLocks noGrp="1"/>
          </p:cNvSpPr>
          <p:nvPr>
            <p:ph type="title"/>
          </p:nvPr>
        </p:nvSpPr>
        <p:spPr/>
        <p:txBody>
          <a:bodyPr/>
          <a:lstStyle/>
          <a:p>
            <a:r>
              <a:rPr lang="fr-FR" dirty="0"/>
              <a:t>Les quatre grands attendus de l’appel à projet – 3</a:t>
            </a:r>
          </a:p>
        </p:txBody>
      </p:sp>
      <p:sp>
        <p:nvSpPr>
          <p:cNvPr id="3" name="Espace réservé du contenu 2">
            <a:extLst>
              <a:ext uri="{FF2B5EF4-FFF2-40B4-BE49-F238E27FC236}">
                <a16:creationId xmlns:a16="http://schemas.microsoft.com/office/drawing/2014/main" id="{B30815A9-9C3B-D5A0-94B9-F2A9F5CCEE8F}"/>
              </a:ext>
            </a:extLst>
          </p:cNvPr>
          <p:cNvSpPr>
            <a:spLocks noGrp="1"/>
          </p:cNvSpPr>
          <p:nvPr>
            <p:ph sz="half" idx="1"/>
          </p:nvPr>
        </p:nvSpPr>
        <p:spPr>
          <a:xfrm>
            <a:off x="83820" y="1054924"/>
            <a:ext cx="4671060" cy="5122039"/>
          </a:xfrm>
        </p:spPr>
        <p:txBody>
          <a:bodyPr anchor="ctr">
            <a:normAutofit fontScale="62500" lnSpcReduction="20000"/>
          </a:bodyPr>
          <a:lstStyle/>
          <a:p>
            <a:pPr>
              <a:lnSpc>
                <a:spcPct val="120000"/>
              </a:lnSpc>
            </a:pPr>
            <a:r>
              <a:rPr lang="fr-FR" dirty="0"/>
              <a:t>Assurer une </a:t>
            </a:r>
            <a:r>
              <a:rPr lang="fr-FR" b="1" dirty="0"/>
              <a:t>mobilisation nationale</a:t>
            </a:r>
            <a:r>
              <a:rPr lang="fr-FR" dirty="0"/>
              <a:t> autour des problèmes de mise en œuvre de villes durables et de bâtiments innovants</a:t>
            </a:r>
          </a:p>
          <a:p>
            <a:pPr lvl="1">
              <a:lnSpc>
                <a:spcPct val="120000"/>
              </a:lnSpc>
            </a:pPr>
            <a:r>
              <a:rPr lang="fr-FR" dirty="0"/>
              <a:t>Constituer une communauté de recherche centrée sur les problèmes relatifs à l’existence, à la mise en œuvre des villes durables, des bâtiments innovants</a:t>
            </a:r>
          </a:p>
          <a:p>
            <a:pPr lvl="1">
              <a:lnSpc>
                <a:spcPct val="120000"/>
              </a:lnSpc>
            </a:pPr>
            <a:r>
              <a:rPr lang="fr-FR" dirty="0"/>
              <a:t>Constituer une communauté de recherche et d’action contribuant pratiquement et concrètement à la transition  nécessitée par les grands changements en cours</a:t>
            </a:r>
          </a:p>
          <a:p>
            <a:pPr lvl="1">
              <a:lnSpc>
                <a:spcPct val="120000"/>
              </a:lnSpc>
            </a:pPr>
            <a:r>
              <a:rPr lang="fr-FR" dirty="0"/>
              <a:t>La mobilisation nationale doit contribuer à atténuer la fragmentation actuelle de la recherche de l’action tournée vers la transition et les villes durables ainsi que les bâtiments innovants</a:t>
            </a:r>
          </a:p>
          <a:p>
            <a:pPr lvl="1">
              <a:lnSpc>
                <a:spcPct val="120000"/>
              </a:lnSpc>
            </a:pPr>
            <a:r>
              <a:rPr lang="fr-FR" dirty="0"/>
              <a:t>Favoriser la mobilisation de nombreux établissements de recherche, et de nombreux partenaires</a:t>
            </a:r>
          </a:p>
        </p:txBody>
      </p:sp>
      <p:sp>
        <p:nvSpPr>
          <p:cNvPr id="6" name="Espace réservé du contenu 5">
            <a:extLst>
              <a:ext uri="{FF2B5EF4-FFF2-40B4-BE49-F238E27FC236}">
                <a16:creationId xmlns:a16="http://schemas.microsoft.com/office/drawing/2014/main" id="{798519E4-81E6-E08A-2A2B-ED3F88EA36B3}"/>
              </a:ext>
            </a:extLst>
          </p:cNvPr>
          <p:cNvSpPr>
            <a:spLocks noGrp="1"/>
          </p:cNvSpPr>
          <p:nvPr>
            <p:ph sz="half" idx="2"/>
          </p:nvPr>
        </p:nvSpPr>
        <p:spPr>
          <a:xfrm>
            <a:off x="5148262" y="1054924"/>
            <a:ext cx="4671061" cy="5122039"/>
          </a:xfrm>
          <a:ln w="76200">
            <a:solidFill>
              <a:srgbClr val="92D050"/>
            </a:solidFill>
          </a:ln>
        </p:spPr>
        <p:txBody>
          <a:bodyPr anchor="ctr">
            <a:normAutofit fontScale="62500" lnSpcReduction="20000"/>
          </a:bodyPr>
          <a:lstStyle/>
          <a:p>
            <a:pPr>
              <a:lnSpc>
                <a:spcPct val="120000"/>
              </a:lnSpc>
            </a:pPr>
            <a:r>
              <a:rPr lang="fr-FR" b="1" dirty="0">
                <a:solidFill>
                  <a:srgbClr val="263475"/>
                </a:solidFill>
              </a:rPr>
              <a:t>Notes sur les attentes de l’AAP :</a:t>
            </a:r>
          </a:p>
          <a:p>
            <a:pPr lvl="1">
              <a:lnSpc>
                <a:spcPct val="120000"/>
              </a:lnSpc>
            </a:pPr>
            <a:r>
              <a:rPr lang="fr-FR" i="1" dirty="0"/>
              <a:t>Etablissements nombreux</a:t>
            </a:r>
            <a:r>
              <a:rPr lang="fr-FR" dirty="0"/>
              <a:t> : ≥ à au moins trois laboratoires d’au moins 2 établissements de recherche et d’enseignement supérieur</a:t>
            </a:r>
          </a:p>
          <a:p>
            <a:pPr lvl="1">
              <a:lnSpc>
                <a:spcPct val="120000"/>
              </a:lnSpc>
            </a:pPr>
            <a:r>
              <a:rPr lang="fr-FR" i="1" dirty="0"/>
              <a:t>Partenaires nombreux</a:t>
            </a:r>
            <a:r>
              <a:rPr lang="fr-FR" dirty="0"/>
              <a:t> (collectivités, entreprises, associations) : autant que nécessaire ou autant que possible</a:t>
            </a:r>
          </a:p>
          <a:p>
            <a:pPr lvl="1">
              <a:lnSpc>
                <a:spcPct val="120000"/>
              </a:lnSpc>
            </a:pPr>
            <a:r>
              <a:rPr lang="fr-FR" dirty="0"/>
              <a:t>Justifier de la capacité à contribuer à la constitution d’une communauté de recherche et d’action visant la transition vers des villes durables et des bâtiments innovants</a:t>
            </a:r>
          </a:p>
          <a:p>
            <a:pPr lvl="1">
              <a:lnSpc>
                <a:spcPct val="120000"/>
              </a:lnSpc>
            </a:pPr>
            <a:r>
              <a:rPr lang="fr-FR" dirty="0"/>
              <a:t>Justifier de la capacité à travailler avec les utilisateurs finaux (collectivité, entreprises, associations,…)</a:t>
            </a:r>
          </a:p>
        </p:txBody>
      </p:sp>
      <p:sp>
        <p:nvSpPr>
          <p:cNvPr id="4" name="Espace réservé du numéro de diapositive 3">
            <a:extLst>
              <a:ext uri="{FF2B5EF4-FFF2-40B4-BE49-F238E27FC236}">
                <a16:creationId xmlns:a16="http://schemas.microsoft.com/office/drawing/2014/main" id="{2F948172-212B-565D-B3E9-8B9BED1F2B42}"/>
              </a:ext>
            </a:extLst>
          </p:cNvPr>
          <p:cNvSpPr>
            <a:spLocks noGrp="1"/>
          </p:cNvSpPr>
          <p:nvPr>
            <p:ph type="sldNum" sz="quarter" idx="12"/>
          </p:nvPr>
        </p:nvSpPr>
        <p:spPr/>
        <p:txBody>
          <a:bodyPr/>
          <a:lstStyle/>
          <a:p>
            <a:fld id="{672B83B0-3461-4B46-936F-6684E93904E2}" type="slidenum">
              <a:rPr lang="fr-FR" smtClean="0"/>
              <a:t>39</a:t>
            </a:fld>
            <a:endParaRPr lang="fr-FR"/>
          </a:p>
        </p:txBody>
      </p:sp>
    </p:spTree>
    <p:extLst>
      <p:ext uri="{BB962C8B-B14F-4D97-AF65-F5344CB8AC3E}">
        <p14:creationId xmlns:p14="http://schemas.microsoft.com/office/powerpoint/2010/main" val="827544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9BD07-81A6-6188-59FB-7B6575B84392}"/>
              </a:ext>
            </a:extLst>
          </p:cNvPr>
          <p:cNvSpPr>
            <a:spLocks noGrp="1"/>
          </p:cNvSpPr>
          <p:nvPr>
            <p:ph type="title"/>
          </p:nvPr>
        </p:nvSpPr>
        <p:spPr/>
        <p:txBody>
          <a:bodyPr/>
          <a:lstStyle/>
          <a:p>
            <a:r>
              <a:rPr lang="fr-FR" dirty="0"/>
              <a:t>France 2030 et les SNA</a:t>
            </a:r>
          </a:p>
        </p:txBody>
      </p:sp>
      <p:sp>
        <p:nvSpPr>
          <p:cNvPr id="3" name="Espace réservé du contenu 2">
            <a:extLst>
              <a:ext uri="{FF2B5EF4-FFF2-40B4-BE49-F238E27FC236}">
                <a16:creationId xmlns:a16="http://schemas.microsoft.com/office/drawing/2014/main" id="{E50FEEC1-DD1F-0095-8CF7-B04348A604C3}"/>
              </a:ext>
            </a:extLst>
          </p:cNvPr>
          <p:cNvSpPr>
            <a:spLocks noGrp="1"/>
          </p:cNvSpPr>
          <p:nvPr>
            <p:ph idx="1"/>
          </p:nvPr>
        </p:nvSpPr>
        <p:spPr/>
        <p:txBody>
          <a:bodyPr anchor="ctr">
            <a:normAutofit fontScale="92500" lnSpcReduction="10000"/>
          </a:bodyPr>
          <a:lstStyle/>
          <a:p>
            <a:pPr>
              <a:lnSpc>
                <a:spcPct val="110000"/>
              </a:lnSpc>
            </a:pPr>
            <a:r>
              <a:rPr lang="fr-FR" dirty="0"/>
              <a:t>Plus d’une vingtaine de stratégies sont en cours de déploiement. Elles sont coordonnées au niveau interministériel par le Secrétariat Général Pour l’Investissement (SGPI)</a:t>
            </a:r>
          </a:p>
          <a:p>
            <a:pPr>
              <a:lnSpc>
                <a:spcPct val="110000"/>
              </a:lnSpc>
            </a:pPr>
            <a:r>
              <a:rPr lang="fr-FR" dirty="0"/>
              <a:t>Toutes les stratégies donnent lieu à des actions concrètes qui sont déclinées à travers des Appels à Manifestation d’Intérêt (AMI) ou des Appels à Projets (AAP), avec l’appui de différents opérateurs :</a:t>
            </a:r>
          </a:p>
          <a:p>
            <a:pPr lvl="1">
              <a:lnSpc>
                <a:spcPct val="110000"/>
              </a:lnSpc>
            </a:pPr>
            <a:r>
              <a:rPr lang="fr-FR" dirty="0"/>
              <a:t>l’Agence de la transition écologique (ADEME)</a:t>
            </a:r>
          </a:p>
          <a:p>
            <a:pPr lvl="1">
              <a:lnSpc>
                <a:spcPct val="110000"/>
              </a:lnSpc>
            </a:pPr>
            <a:r>
              <a:rPr lang="fr-FR" dirty="0"/>
              <a:t>l’Agence Nationale de la Recherche (ANR)</a:t>
            </a:r>
          </a:p>
          <a:p>
            <a:pPr lvl="1">
              <a:lnSpc>
                <a:spcPct val="110000"/>
              </a:lnSpc>
            </a:pPr>
            <a:r>
              <a:rPr lang="fr-FR" dirty="0"/>
              <a:t>la Banque Publique d’Investissement (BPI France)</a:t>
            </a:r>
          </a:p>
        </p:txBody>
      </p:sp>
      <p:sp>
        <p:nvSpPr>
          <p:cNvPr id="4" name="Espace réservé du numéro de diapositive 3">
            <a:extLst>
              <a:ext uri="{FF2B5EF4-FFF2-40B4-BE49-F238E27FC236}">
                <a16:creationId xmlns:a16="http://schemas.microsoft.com/office/drawing/2014/main" id="{8045BFF4-C07A-F7C8-35AF-8504E7150C4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2B83B0-3461-4B46-936F-6684E93904E2}" type="slidenum">
              <a:rPr kumimoji="0" lang="fr-FR" sz="1200" b="0" i="0" u="none" strike="noStrike" kern="1200" cap="none" spc="0" normalizeH="0" baseline="0" noProof="0" smtClean="0">
                <a:ln>
                  <a:noFill/>
                </a:ln>
                <a:solidFill>
                  <a:prstClr val="white"/>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white"/>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76787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798519E4-81E6-E08A-2A2B-ED3F88EA36B3}"/>
              </a:ext>
            </a:extLst>
          </p:cNvPr>
          <p:cNvSpPr>
            <a:spLocks noGrp="1"/>
          </p:cNvSpPr>
          <p:nvPr>
            <p:ph sz="half" idx="2"/>
          </p:nvPr>
        </p:nvSpPr>
        <p:spPr>
          <a:xfrm>
            <a:off x="5148262" y="1054924"/>
            <a:ext cx="4671061" cy="5122039"/>
          </a:xfrm>
          <a:ln w="76200">
            <a:solidFill>
              <a:srgbClr val="92D050"/>
            </a:solidFill>
          </a:ln>
        </p:spPr>
        <p:txBody>
          <a:bodyPr anchor="ctr">
            <a:normAutofit fontScale="70000" lnSpcReduction="20000"/>
          </a:bodyPr>
          <a:lstStyle/>
          <a:p>
            <a:pPr>
              <a:lnSpc>
                <a:spcPct val="120000"/>
              </a:lnSpc>
            </a:pPr>
            <a:r>
              <a:rPr lang="fr-FR" b="1" dirty="0">
                <a:solidFill>
                  <a:srgbClr val="263475"/>
                </a:solidFill>
              </a:rPr>
              <a:t>Notes sur les attentes de l’AAP :</a:t>
            </a:r>
          </a:p>
          <a:p>
            <a:pPr lvl="1">
              <a:lnSpc>
                <a:spcPct val="120000"/>
              </a:lnSpc>
            </a:pPr>
            <a:r>
              <a:rPr lang="fr-FR" dirty="0"/>
              <a:t>Capacité des consortiums à se projeter à terme :</a:t>
            </a:r>
          </a:p>
          <a:p>
            <a:pPr lvl="2">
              <a:lnSpc>
                <a:spcPct val="120000"/>
              </a:lnSpc>
            </a:pPr>
            <a:r>
              <a:rPr lang="fr-FR" dirty="0"/>
              <a:t>En tant que porteur de consortiums européen</a:t>
            </a:r>
          </a:p>
          <a:p>
            <a:pPr lvl="2">
              <a:lnSpc>
                <a:spcPct val="120000"/>
              </a:lnSpc>
            </a:pPr>
            <a:r>
              <a:rPr lang="fr-FR" dirty="0"/>
              <a:t>En tant que porteur d’une recherche de qualité internationale</a:t>
            </a:r>
          </a:p>
          <a:p>
            <a:pPr lvl="1">
              <a:lnSpc>
                <a:spcPct val="120000"/>
              </a:lnSpc>
            </a:pPr>
            <a:r>
              <a:rPr lang="fr-FR" sz="2400" dirty="0">
                <a:solidFill>
                  <a:schemeClr val="tx1">
                    <a:lumMod val="65000"/>
                    <a:lumOff val="35000"/>
                  </a:schemeClr>
                </a:solidFill>
                <a:latin typeface="Arial Narrow" panose="020B0604020202020204" pitchFamily="34" charset="0"/>
                <a:cs typeface="Arial Narrow" panose="020B0604020202020204" pitchFamily="34" charset="0"/>
              </a:rPr>
              <a:t>Capacité des consortiums à être à la pointe des sciences et techniques organisées autour de la transition écologique</a:t>
            </a:r>
            <a:endParaRPr lang="fr-FR" dirty="0"/>
          </a:p>
          <a:p>
            <a:pPr lvl="1">
              <a:lnSpc>
                <a:spcPct val="120000"/>
              </a:lnSpc>
            </a:pPr>
            <a:r>
              <a:rPr lang="fr-FR" dirty="0"/>
              <a:t>Prendre le risque de </a:t>
            </a:r>
            <a:r>
              <a:rPr lang="fr-FR" b="1" dirty="0"/>
              <a:t>contribuer au renouvèlement des paradigmes de recherche scientifiques et techniques, au renouvellement des paradigmes d’action</a:t>
            </a:r>
            <a:r>
              <a:rPr lang="fr-FR" dirty="0"/>
              <a:t> pour être en adéquation avec la</a:t>
            </a:r>
            <a:r>
              <a:rPr lang="fr-FR" dirty="0">
                <a:solidFill>
                  <a:schemeClr val="tx1">
                    <a:lumMod val="65000"/>
                    <a:lumOff val="35000"/>
                  </a:schemeClr>
                </a:solidFill>
                <a:latin typeface="Arial Narrow" panose="020B0604020202020204" pitchFamily="34" charset="0"/>
                <a:cs typeface="Arial Narrow" panose="020B0604020202020204" pitchFamily="34" charset="0"/>
              </a:rPr>
              <a:t>  résolution des problèmes inédits que posent les grands changements en cours</a:t>
            </a:r>
            <a:endParaRPr lang="fr-FR" dirty="0"/>
          </a:p>
        </p:txBody>
      </p:sp>
      <p:sp>
        <p:nvSpPr>
          <p:cNvPr id="2" name="Titre 1">
            <a:extLst>
              <a:ext uri="{FF2B5EF4-FFF2-40B4-BE49-F238E27FC236}">
                <a16:creationId xmlns:a16="http://schemas.microsoft.com/office/drawing/2014/main" id="{74C9FBFA-E928-982F-B60F-39474A67ABEE}"/>
              </a:ext>
            </a:extLst>
          </p:cNvPr>
          <p:cNvSpPr>
            <a:spLocks noGrp="1"/>
          </p:cNvSpPr>
          <p:nvPr>
            <p:ph type="title"/>
          </p:nvPr>
        </p:nvSpPr>
        <p:spPr/>
        <p:txBody>
          <a:bodyPr/>
          <a:lstStyle/>
          <a:p>
            <a:r>
              <a:rPr lang="fr-FR" dirty="0"/>
              <a:t>Les quatre grands attendus de l’appel à projet – 4</a:t>
            </a:r>
          </a:p>
        </p:txBody>
      </p:sp>
      <p:sp>
        <p:nvSpPr>
          <p:cNvPr id="3" name="Espace réservé du contenu 2">
            <a:extLst>
              <a:ext uri="{FF2B5EF4-FFF2-40B4-BE49-F238E27FC236}">
                <a16:creationId xmlns:a16="http://schemas.microsoft.com/office/drawing/2014/main" id="{B30815A9-9C3B-D5A0-94B9-F2A9F5CCEE8F}"/>
              </a:ext>
            </a:extLst>
          </p:cNvPr>
          <p:cNvSpPr>
            <a:spLocks noGrp="1"/>
          </p:cNvSpPr>
          <p:nvPr>
            <p:ph sz="half" idx="1"/>
          </p:nvPr>
        </p:nvSpPr>
        <p:spPr>
          <a:xfrm>
            <a:off x="83820" y="1054924"/>
            <a:ext cx="4671060" cy="5122039"/>
          </a:xfrm>
        </p:spPr>
        <p:txBody>
          <a:bodyPr anchor="ctr">
            <a:normAutofit fontScale="70000" lnSpcReduction="20000"/>
          </a:bodyPr>
          <a:lstStyle/>
          <a:p>
            <a:pPr>
              <a:lnSpc>
                <a:spcPct val="120000"/>
              </a:lnSpc>
            </a:pPr>
            <a:r>
              <a:rPr lang="fr-FR" dirty="0"/>
              <a:t>Produire un</a:t>
            </a:r>
            <a:r>
              <a:rPr lang="fr-FR" b="1" dirty="0"/>
              <a:t> effet levier</a:t>
            </a:r>
            <a:r>
              <a:rPr lang="fr-FR" dirty="0"/>
              <a:t> pour répondre aux offres de recherche européennes et internationales</a:t>
            </a:r>
          </a:p>
          <a:p>
            <a:pPr>
              <a:lnSpc>
                <a:spcPct val="120000"/>
              </a:lnSpc>
            </a:pPr>
            <a:r>
              <a:rPr lang="fr-FR" dirty="0"/>
              <a:t>Constituer des consortiums de niveau européen et international</a:t>
            </a:r>
          </a:p>
          <a:p>
            <a:pPr lvl="1">
              <a:lnSpc>
                <a:spcPct val="120000"/>
              </a:lnSpc>
            </a:pPr>
            <a:r>
              <a:rPr lang="fr-FR" dirty="0"/>
              <a:t>Capacité de se projeter à terme sur la recherche européenne</a:t>
            </a:r>
          </a:p>
          <a:p>
            <a:pPr lvl="1">
              <a:lnSpc>
                <a:spcPct val="120000"/>
              </a:lnSpc>
            </a:pPr>
            <a:r>
              <a:rPr lang="fr-FR" dirty="0"/>
              <a:t>Horizon : Recherche européenne, recherche internationale</a:t>
            </a:r>
          </a:p>
        </p:txBody>
      </p:sp>
      <p:sp>
        <p:nvSpPr>
          <p:cNvPr id="4" name="Espace réservé du numéro de diapositive 3">
            <a:extLst>
              <a:ext uri="{FF2B5EF4-FFF2-40B4-BE49-F238E27FC236}">
                <a16:creationId xmlns:a16="http://schemas.microsoft.com/office/drawing/2014/main" id="{2F948172-212B-565D-B3E9-8B9BED1F2B42}"/>
              </a:ext>
            </a:extLst>
          </p:cNvPr>
          <p:cNvSpPr>
            <a:spLocks noGrp="1"/>
          </p:cNvSpPr>
          <p:nvPr>
            <p:ph type="sldNum" sz="quarter" idx="12"/>
          </p:nvPr>
        </p:nvSpPr>
        <p:spPr/>
        <p:txBody>
          <a:bodyPr/>
          <a:lstStyle/>
          <a:p>
            <a:fld id="{672B83B0-3461-4B46-936F-6684E93904E2}" type="slidenum">
              <a:rPr lang="fr-FR" smtClean="0"/>
              <a:t>40</a:t>
            </a:fld>
            <a:endParaRPr lang="fr-FR"/>
          </a:p>
        </p:txBody>
      </p:sp>
    </p:spTree>
    <p:extLst>
      <p:ext uri="{BB962C8B-B14F-4D97-AF65-F5344CB8AC3E}">
        <p14:creationId xmlns:p14="http://schemas.microsoft.com/office/powerpoint/2010/main" val="852579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97FE4-CC30-4450-4674-FF668060EA94}"/>
              </a:ext>
            </a:extLst>
          </p:cNvPr>
          <p:cNvSpPr>
            <a:spLocks noGrp="1"/>
          </p:cNvSpPr>
          <p:nvPr>
            <p:ph type="title"/>
          </p:nvPr>
        </p:nvSpPr>
        <p:spPr/>
        <p:txBody>
          <a:bodyPr/>
          <a:lstStyle/>
          <a:p>
            <a:r>
              <a:rPr lang="fr-FR" dirty="0"/>
              <a:t>Autres grands attendus</a:t>
            </a:r>
          </a:p>
        </p:txBody>
      </p:sp>
      <p:sp>
        <p:nvSpPr>
          <p:cNvPr id="3" name="Espace réservé du contenu 2">
            <a:extLst>
              <a:ext uri="{FF2B5EF4-FFF2-40B4-BE49-F238E27FC236}">
                <a16:creationId xmlns:a16="http://schemas.microsoft.com/office/drawing/2014/main" id="{5510B16C-126F-A637-1D6B-275D5B44A2E1}"/>
              </a:ext>
            </a:extLst>
          </p:cNvPr>
          <p:cNvSpPr>
            <a:spLocks noGrp="1"/>
          </p:cNvSpPr>
          <p:nvPr>
            <p:ph idx="1"/>
          </p:nvPr>
        </p:nvSpPr>
        <p:spPr>
          <a:xfrm>
            <a:off x="85726" y="889462"/>
            <a:ext cx="9744074" cy="5261956"/>
          </a:xfrm>
        </p:spPr>
        <p:txBody>
          <a:bodyPr anchor="ctr">
            <a:normAutofit fontScale="70000" lnSpcReduction="20000"/>
          </a:bodyPr>
          <a:lstStyle/>
          <a:p>
            <a:pPr>
              <a:lnSpc>
                <a:spcPct val="120000"/>
              </a:lnSpc>
            </a:pPr>
            <a:r>
              <a:rPr lang="fr-FR" dirty="0"/>
              <a:t>Faire valoir la </a:t>
            </a:r>
            <a:r>
              <a:rPr lang="fr-FR" b="1" dirty="0"/>
              <a:t>capacité d’accélération</a:t>
            </a:r>
            <a:r>
              <a:rPr lang="fr-FR" dirty="0"/>
              <a:t> que laissent espérer les résultats de recherche attendus par chaque consortium</a:t>
            </a:r>
          </a:p>
          <a:p>
            <a:pPr>
              <a:lnSpc>
                <a:spcPct val="120000"/>
              </a:lnSpc>
            </a:pPr>
            <a:r>
              <a:rPr lang="fr-FR" dirty="0"/>
              <a:t>Mettre en évidence les perspectives de mise en </a:t>
            </a:r>
            <a:r>
              <a:rPr lang="fr-FR" b="1" dirty="0"/>
              <a:t>application/valorisation</a:t>
            </a:r>
            <a:r>
              <a:rPr lang="fr-FR" dirty="0"/>
              <a:t> éligibles aux appels à prématuration/maturation (par exemple </a:t>
            </a:r>
            <a:r>
              <a:rPr lang="fr-FR" dirty="0" err="1"/>
              <a:t>Sci</a:t>
            </a:r>
            <a:r>
              <a:rPr lang="fr-FR" dirty="0"/>
              <a:t> Ty)</a:t>
            </a:r>
          </a:p>
          <a:p>
            <a:pPr>
              <a:lnSpc>
                <a:spcPct val="120000"/>
              </a:lnSpc>
            </a:pPr>
            <a:r>
              <a:rPr lang="fr-FR" dirty="0"/>
              <a:t>stratégie de diffusion et de valorisation des résultats, adhésion aux principes FAIR, </a:t>
            </a:r>
            <a:r>
              <a:rPr lang="fr-FR" b="1" dirty="0"/>
              <a:t>Open Science</a:t>
            </a:r>
            <a:r>
              <a:rPr lang="fr-FR" dirty="0"/>
              <a:t> et promotion de la culture scientifique ; retombées en matière d’expertise ou de formation dans les collectivités locales ou en entreprises.</a:t>
            </a:r>
          </a:p>
          <a:p>
            <a:pPr>
              <a:lnSpc>
                <a:spcPct val="120000"/>
              </a:lnSpc>
            </a:pPr>
            <a:r>
              <a:rPr lang="fr-FR" dirty="0"/>
              <a:t>Liens pertinents avec les Centre Opérationnels</a:t>
            </a:r>
          </a:p>
          <a:p>
            <a:pPr>
              <a:lnSpc>
                <a:spcPct val="120000"/>
              </a:lnSpc>
            </a:pPr>
            <a:r>
              <a:rPr lang="fr-FR" dirty="0"/>
              <a:t>Assurer :</a:t>
            </a:r>
          </a:p>
          <a:p>
            <a:pPr lvl="1">
              <a:lnSpc>
                <a:spcPct val="120000"/>
              </a:lnSpc>
            </a:pPr>
            <a:r>
              <a:rPr lang="fr-FR" dirty="0"/>
              <a:t>a) les rapports annuels pour l’ANR et en vue des présentations lors des journées annuels VDBI</a:t>
            </a:r>
          </a:p>
          <a:p>
            <a:pPr lvl="1">
              <a:lnSpc>
                <a:spcPct val="120000"/>
              </a:lnSpc>
            </a:pPr>
            <a:r>
              <a:rPr lang="fr-FR" dirty="0"/>
              <a:t>b) les rapports d’étape (trimestriel) pour permettre le travail d’éditorialisation de la recherche propre au PEPR VDBI</a:t>
            </a:r>
          </a:p>
        </p:txBody>
      </p:sp>
      <p:sp>
        <p:nvSpPr>
          <p:cNvPr id="4" name="Espace réservé du numéro de diapositive 3">
            <a:extLst>
              <a:ext uri="{FF2B5EF4-FFF2-40B4-BE49-F238E27FC236}">
                <a16:creationId xmlns:a16="http://schemas.microsoft.com/office/drawing/2014/main" id="{8F147456-8D2C-E63F-9291-9A1E692348D5}"/>
              </a:ext>
            </a:extLst>
          </p:cNvPr>
          <p:cNvSpPr>
            <a:spLocks noGrp="1"/>
          </p:cNvSpPr>
          <p:nvPr>
            <p:ph type="sldNum" sz="quarter" idx="12"/>
          </p:nvPr>
        </p:nvSpPr>
        <p:spPr/>
        <p:txBody>
          <a:bodyPr/>
          <a:lstStyle/>
          <a:p>
            <a:fld id="{672B83B0-3461-4B46-936F-6684E93904E2}" type="slidenum">
              <a:rPr lang="fr-FR" smtClean="0"/>
              <a:t>41</a:t>
            </a:fld>
            <a:endParaRPr lang="fr-FR"/>
          </a:p>
        </p:txBody>
      </p:sp>
    </p:spTree>
    <p:extLst>
      <p:ext uri="{BB962C8B-B14F-4D97-AF65-F5344CB8AC3E}">
        <p14:creationId xmlns:p14="http://schemas.microsoft.com/office/powerpoint/2010/main" val="1363648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96D5C9-9F61-16B6-93B3-30994FB85123}"/>
              </a:ext>
            </a:extLst>
          </p:cNvPr>
          <p:cNvSpPr>
            <a:spLocks noGrp="1"/>
          </p:cNvSpPr>
          <p:nvPr>
            <p:ph type="ctrTitle"/>
          </p:nvPr>
        </p:nvSpPr>
        <p:spPr>
          <a:xfrm>
            <a:off x="2599911" y="3697555"/>
            <a:ext cx="7306089" cy="2427790"/>
          </a:xfrm>
        </p:spPr>
        <p:txBody>
          <a:bodyPr>
            <a:normAutofit fontScale="90000"/>
          </a:bodyPr>
          <a:lstStyle/>
          <a:p>
            <a:pPr>
              <a:lnSpc>
                <a:spcPct val="100000"/>
              </a:lnSpc>
              <a:spcBef>
                <a:spcPts val="600"/>
              </a:spcBef>
            </a:pPr>
            <a:r>
              <a:rPr lang="fr-FR" sz="2000" dirty="0"/>
              <a:t>site : </a:t>
            </a:r>
            <a:r>
              <a:rPr lang="fr-FR" sz="2000" dirty="0">
                <a:hlinkClick r:id="rId3"/>
              </a:rPr>
              <a:t>https://pepr-vdbi.fr</a:t>
            </a:r>
            <a:br>
              <a:rPr lang="fr-FR" dirty="0"/>
            </a:br>
            <a:br>
              <a:rPr lang="fr-FR" dirty="0"/>
            </a:br>
            <a:r>
              <a:rPr lang="fr-FR" dirty="0"/>
              <a:t>Merci pour votre attention</a:t>
            </a:r>
            <a:br>
              <a:rPr lang="fr-FR" dirty="0"/>
            </a:br>
            <a:r>
              <a:rPr lang="fr-FR" sz="1800" b="0" dirty="0">
                <a:hlinkClick r:id="rId4"/>
              </a:rPr>
              <a:t>gilles.gesquiere@univ-lyon2.fr</a:t>
            </a:r>
            <a:br>
              <a:rPr lang="fr-FR" sz="1800" b="0" dirty="0"/>
            </a:br>
            <a:r>
              <a:rPr lang="fr-FR" sz="1800" b="0" dirty="0">
                <a:hlinkClick r:id="rId5"/>
              </a:rPr>
              <a:t>dominique.mignot@univ-eiffel.fr</a:t>
            </a:r>
            <a:br>
              <a:rPr lang="fr-FR" sz="1800" b="0" dirty="0"/>
            </a:br>
            <a:r>
              <a:rPr lang="fr-FR" sz="1800" b="0" dirty="0">
                <a:hlinkClick r:id="rId6"/>
              </a:rPr>
              <a:t>jean-yves.toussaint@insa-lyon.fr</a:t>
            </a:r>
            <a:r>
              <a:rPr lang="fr-FR" sz="1800" b="0" dirty="0"/>
              <a:t> </a:t>
            </a:r>
            <a:br>
              <a:rPr lang="fr-FR" sz="1800" b="0" dirty="0"/>
            </a:br>
            <a:r>
              <a:rPr lang="fr-FR" sz="1800" b="0" dirty="0">
                <a:hlinkClick r:id="rId7"/>
              </a:rPr>
              <a:t>contact@pepr-vdbi.fr</a:t>
            </a:r>
            <a:endParaRPr lang="fr-FR" sz="1800" dirty="0"/>
          </a:p>
        </p:txBody>
      </p:sp>
    </p:spTree>
    <p:extLst>
      <p:ext uri="{BB962C8B-B14F-4D97-AF65-F5344CB8AC3E}">
        <p14:creationId xmlns:p14="http://schemas.microsoft.com/office/powerpoint/2010/main" val="39820019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3C92DBB-2B2D-DD26-85E7-7BB1DB60E2EE}"/>
              </a:ext>
            </a:extLst>
          </p:cNvPr>
          <p:cNvSpPr>
            <a:spLocks noGrp="1"/>
          </p:cNvSpPr>
          <p:nvPr>
            <p:ph type="sldNum" sz="quarter" idx="12"/>
          </p:nvPr>
        </p:nvSpPr>
        <p:spPr/>
        <p:txBody>
          <a:bodyPr/>
          <a:lstStyle/>
          <a:p>
            <a:fld id="{672B83B0-3461-4B46-936F-6684E93904E2}" type="slidenum">
              <a:rPr lang="fr-FR" smtClean="0"/>
              <a:t>43</a:t>
            </a:fld>
            <a:endParaRPr lang="fr-FR"/>
          </a:p>
        </p:txBody>
      </p:sp>
      <p:sp>
        <p:nvSpPr>
          <p:cNvPr id="3" name="Espace réservé du texte 4">
            <a:extLst>
              <a:ext uri="{FF2B5EF4-FFF2-40B4-BE49-F238E27FC236}">
                <a16:creationId xmlns:a16="http://schemas.microsoft.com/office/drawing/2014/main" id="{878D847D-1130-2A10-F161-3AAC7B632CF9}"/>
              </a:ext>
            </a:extLst>
          </p:cNvPr>
          <p:cNvSpPr txBox="1">
            <a:spLocks/>
          </p:cNvSpPr>
          <p:nvPr/>
        </p:nvSpPr>
        <p:spPr>
          <a:xfrm>
            <a:off x="19975" y="297911"/>
            <a:ext cx="1891011" cy="509768"/>
          </a:xfrm>
          <a:prstGeom prst="rect">
            <a:avLst/>
          </a:prstGeom>
        </p:spPr>
        <p:txBody>
          <a:bodyPr anchor="ctr"/>
          <a:lstStyle>
            <a:lvl1pPr marL="216000" indent="-216000" algn="l" defTabSz="914400" rtl="0" eaLnBrk="1" latinLnBrk="0" hangingPunct="1">
              <a:lnSpc>
                <a:spcPct val="100000"/>
              </a:lnSpc>
              <a:spcBef>
                <a:spcPts val="2400"/>
              </a:spcBef>
              <a:buFont typeface="Police système Courant"/>
              <a:buChar char="–"/>
              <a:defRPr sz="28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1pPr>
            <a:lvl2pPr marL="432000" indent="-216000" algn="l" defTabSz="914400" rtl="0" eaLnBrk="1" latinLnBrk="0" hangingPunct="1">
              <a:lnSpc>
                <a:spcPct val="100000"/>
              </a:lnSpc>
              <a:spcBef>
                <a:spcPts val="1200"/>
              </a:spcBef>
              <a:buFont typeface="Wingdings" pitchFamily="2" charset="2"/>
              <a:buChar char="§"/>
              <a:defRPr sz="24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2pPr>
            <a:lvl3pPr marL="648000" indent="-216000" algn="l" defTabSz="914400" rtl="0" eaLnBrk="1" latinLnBrk="0" hangingPunct="1">
              <a:lnSpc>
                <a:spcPct val="100000"/>
              </a:lnSpc>
              <a:spcBef>
                <a:spcPts val="600"/>
              </a:spcBef>
              <a:buFont typeface="Courier New" panose="02070309020205020404" pitchFamily="49" charset="0"/>
              <a:buChar char="o"/>
              <a:defRPr sz="20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dirty="0"/>
              <a:t>Gilles GESQUIÈRE</a:t>
            </a:r>
          </a:p>
        </p:txBody>
      </p:sp>
      <p:sp>
        <p:nvSpPr>
          <p:cNvPr id="4" name="Espace réservé du texte 6">
            <a:extLst>
              <a:ext uri="{FF2B5EF4-FFF2-40B4-BE49-F238E27FC236}">
                <a16:creationId xmlns:a16="http://schemas.microsoft.com/office/drawing/2014/main" id="{A3305B23-DA21-A04E-632F-A2FF44E8B46F}"/>
              </a:ext>
            </a:extLst>
          </p:cNvPr>
          <p:cNvSpPr txBox="1">
            <a:spLocks/>
          </p:cNvSpPr>
          <p:nvPr/>
        </p:nvSpPr>
        <p:spPr>
          <a:xfrm>
            <a:off x="6653267" y="297911"/>
            <a:ext cx="2867543" cy="509768"/>
          </a:xfrm>
          <a:prstGeom prst="rect">
            <a:avLst/>
          </a:prstGeom>
        </p:spPr>
        <p:txBody>
          <a:bodyPr anchor="ctr"/>
          <a:lstStyle>
            <a:lvl1pPr marL="216000" indent="-216000" algn="l" defTabSz="914400" rtl="0" eaLnBrk="1" latinLnBrk="0" hangingPunct="1">
              <a:lnSpc>
                <a:spcPct val="100000"/>
              </a:lnSpc>
              <a:spcBef>
                <a:spcPts val="2400"/>
              </a:spcBef>
              <a:buFont typeface="Police système Courant"/>
              <a:buChar char="–"/>
              <a:defRPr sz="28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1pPr>
            <a:lvl2pPr marL="432000" indent="-216000" algn="l" defTabSz="914400" rtl="0" eaLnBrk="1" latinLnBrk="0" hangingPunct="1">
              <a:lnSpc>
                <a:spcPct val="100000"/>
              </a:lnSpc>
              <a:spcBef>
                <a:spcPts val="1200"/>
              </a:spcBef>
              <a:buFont typeface="Wingdings" pitchFamily="2" charset="2"/>
              <a:buChar char="§"/>
              <a:defRPr sz="24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2pPr>
            <a:lvl3pPr marL="648000" indent="-216000" algn="l" defTabSz="914400" rtl="0" eaLnBrk="1" latinLnBrk="0" hangingPunct="1">
              <a:lnSpc>
                <a:spcPct val="100000"/>
              </a:lnSpc>
              <a:spcBef>
                <a:spcPts val="600"/>
              </a:spcBef>
              <a:buFont typeface="Courier New" panose="02070309020205020404" pitchFamily="49" charset="0"/>
              <a:buChar char="o"/>
              <a:defRPr sz="20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dirty="0"/>
              <a:t>Jean-Yves TOUSSAINT</a:t>
            </a:r>
          </a:p>
        </p:txBody>
      </p:sp>
      <p:pic>
        <p:nvPicPr>
          <p:cNvPr id="5" name="Image 4">
            <a:extLst>
              <a:ext uri="{FF2B5EF4-FFF2-40B4-BE49-F238E27FC236}">
                <a16:creationId xmlns:a16="http://schemas.microsoft.com/office/drawing/2014/main" id="{C3EFF7CF-8E33-4433-3C05-99F39FC9C5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06291" y="52168"/>
            <a:ext cx="957600" cy="972694"/>
          </a:xfrm>
          <a:prstGeom prst="rect">
            <a:avLst/>
          </a:prstGeom>
        </p:spPr>
      </p:pic>
      <p:pic>
        <p:nvPicPr>
          <p:cNvPr id="6" name="Image 5">
            <a:extLst>
              <a:ext uri="{FF2B5EF4-FFF2-40B4-BE49-F238E27FC236}">
                <a16:creationId xmlns:a16="http://schemas.microsoft.com/office/drawing/2014/main" id="{4EECA290-8DBF-7093-79F5-F178ABE961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98905" y="52168"/>
            <a:ext cx="871763" cy="972000"/>
          </a:xfrm>
          <a:prstGeom prst="rect">
            <a:avLst/>
          </a:prstGeom>
        </p:spPr>
      </p:pic>
      <p:sp>
        <p:nvSpPr>
          <p:cNvPr id="7" name="Espace réservé du texte 6">
            <a:extLst>
              <a:ext uri="{FF2B5EF4-FFF2-40B4-BE49-F238E27FC236}">
                <a16:creationId xmlns:a16="http://schemas.microsoft.com/office/drawing/2014/main" id="{37677BF3-4FAA-1B60-D211-914050682E12}"/>
              </a:ext>
            </a:extLst>
          </p:cNvPr>
          <p:cNvSpPr txBox="1">
            <a:spLocks/>
          </p:cNvSpPr>
          <p:nvPr/>
        </p:nvSpPr>
        <p:spPr>
          <a:xfrm>
            <a:off x="3398338" y="297911"/>
            <a:ext cx="1941032" cy="509768"/>
          </a:xfrm>
          <a:prstGeom prst="rect">
            <a:avLst/>
          </a:prstGeom>
        </p:spPr>
        <p:txBody>
          <a:bodyPr anchor="ctr"/>
          <a:lstStyle>
            <a:lvl1pPr marL="216000" indent="-216000" algn="l" defTabSz="914400" rtl="0" eaLnBrk="1" latinLnBrk="0" hangingPunct="1">
              <a:lnSpc>
                <a:spcPct val="100000"/>
              </a:lnSpc>
              <a:spcBef>
                <a:spcPts val="2400"/>
              </a:spcBef>
              <a:buFont typeface="Police système Courant"/>
              <a:buChar char="–"/>
              <a:defRPr sz="28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1pPr>
            <a:lvl2pPr marL="432000" indent="-216000" algn="l" defTabSz="914400" rtl="0" eaLnBrk="1" latinLnBrk="0" hangingPunct="1">
              <a:lnSpc>
                <a:spcPct val="100000"/>
              </a:lnSpc>
              <a:spcBef>
                <a:spcPts val="1200"/>
              </a:spcBef>
              <a:buFont typeface="Wingdings" pitchFamily="2" charset="2"/>
              <a:buChar char="§"/>
              <a:defRPr sz="24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2pPr>
            <a:lvl3pPr marL="648000" indent="-216000" algn="l" defTabSz="914400" rtl="0" eaLnBrk="1" latinLnBrk="0" hangingPunct="1">
              <a:lnSpc>
                <a:spcPct val="100000"/>
              </a:lnSpc>
              <a:spcBef>
                <a:spcPts val="600"/>
              </a:spcBef>
              <a:buFont typeface="Courier New" panose="02070309020205020404" pitchFamily="49" charset="0"/>
              <a:buChar char="o"/>
              <a:defRPr sz="20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dirty="0"/>
              <a:t>Dominique MIGNOT</a:t>
            </a:r>
          </a:p>
        </p:txBody>
      </p:sp>
      <p:pic>
        <p:nvPicPr>
          <p:cNvPr id="8" name="Picture 3">
            <a:extLst>
              <a:ext uri="{FF2B5EF4-FFF2-40B4-BE49-F238E27FC236}">
                <a16:creationId xmlns:a16="http://schemas.microsoft.com/office/drawing/2014/main" id="{98CE2B60-57C5-35ED-D2EA-6C6C1B32201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361469" y="52169"/>
            <a:ext cx="979200" cy="97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a:extLst>
              <a:ext uri="{FF2B5EF4-FFF2-40B4-BE49-F238E27FC236}">
                <a16:creationId xmlns:a16="http://schemas.microsoft.com/office/drawing/2014/main" id="{B9EA8A6C-C524-89E6-BB41-E7CBEDF7E495}"/>
              </a:ext>
            </a:extLst>
          </p:cNvPr>
          <p:cNvCxnSpPr/>
          <p:nvPr/>
        </p:nvCxnSpPr>
        <p:spPr>
          <a:xfrm>
            <a:off x="22860" y="-354330"/>
            <a:ext cx="0" cy="7703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2459914D-BC3A-2E12-B365-1FFA45E489C8}"/>
              </a:ext>
            </a:extLst>
          </p:cNvPr>
          <p:cNvCxnSpPr/>
          <p:nvPr/>
        </p:nvCxnSpPr>
        <p:spPr>
          <a:xfrm>
            <a:off x="3308376" y="-156210"/>
            <a:ext cx="0" cy="7703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3394111A-2537-FB92-BA11-0829CDA3D92E}"/>
              </a:ext>
            </a:extLst>
          </p:cNvPr>
          <p:cNvCxnSpPr/>
          <p:nvPr/>
        </p:nvCxnSpPr>
        <p:spPr>
          <a:xfrm>
            <a:off x="6593892" y="41910"/>
            <a:ext cx="0" cy="7703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A5E31487-B9C8-1FDF-ED48-957B2D66DFC5}"/>
              </a:ext>
            </a:extLst>
          </p:cNvPr>
          <p:cNvCxnSpPr/>
          <p:nvPr/>
        </p:nvCxnSpPr>
        <p:spPr>
          <a:xfrm>
            <a:off x="9879408" y="0"/>
            <a:ext cx="0" cy="7703820"/>
          </a:xfrm>
          <a:prstGeom prst="line">
            <a:avLst/>
          </a:prstGeom>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A53EBC62-7A73-9CA0-F1D7-59ADAF44E02F}"/>
              </a:ext>
            </a:extLst>
          </p:cNvPr>
          <p:cNvSpPr txBox="1"/>
          <p:nvPr/>
        </p:nvSpPr>
        <p:spPr>
          <a:xfrm>
            <a:off x="26591" y="1062828"/>
            <a:ext cx="3222410" cy="4513351"/>
          </a:xfrm>
          <a:prstGeom prst="rect">
            <a:avLst/>
          </a:prstGeom>
          <a:noFill/>
        </p:spPr>
        <p:txBody>
          <a:bodyPr wrap="square" anchor="ctr">
            <a:spAutoFit/>
          </a:bodyPr>
          <a:lstStyle/>
          <a:p>
            <a:pPr marL="0" indent="0">
              <a:spcBef>
                <a:spcPts val="900"/>
              </a:spcBef>
              <a:buNone/>
            </a:pPr>
            <a:r>
              <a:rPr lang="fr-FR" sz="1100" dirty="0">
                <a:solidFill>
                  <a:schemeClr val="tx1">
                    <a:lumMod val="65000"/>
                    <a:lumOff val="35000"/>
                  </a:schemeClr>
                </a:solidFill>
                <a:latin typeface="Arial" panose="020B0604020202020204" pitchFamily="34" charset="0"/>
                <a:cs typeface="Arial" panose="020B0604020202020204" pitchFamily="34" charset="0"/>
              </a:rPr>
              <a:t>Professeur à l’Université Lumière Lyon 2 </a:t>
            </a:r>
          </a:p>
          <a:p>
            <a:pPr marL="0" indent="0">
              <a:spcBef>
                <a:spcPts val="900"/>
              </a:spcBef>
              <a:buNone/>
            </a:pPr>
            <a:r>
              <a:rPr lang="fr-FR" sz="1100" dirty="0">
                <a:solidFill>
                  <a:schemeClr val="tx1">
                    <a:lumMod val="65000"/>
                    <a:lumOff val="35000"/>
                  </a:schemeClr>
                </a:solidFill>
                <a:latin typeface="Arial" panose="020B0604020202020204" pitchFamily="34" charset="0"/>
                <a:cs typeface="Arial" panose="020B0604020202020204" pitchFamily="34" charset="0"/>
              </a:rPr>
              <a:t>Chercheur au LIRIS UMR CNRS 5205</a:t>
            </a:r>
          </a:p>
          <a:p>
            <a:pPr marL="0" indent="0">
              <a:spcBef>
                <a:spcPts val="900"/>
              </a:spcBef>
              <a:buNone/>
            </a:pPr>
            <a:r>
              <a:rPr lang="fr-FR" sz="1100" dirty="0">
                <a:solidFill>
                  <a:schemeClr val="tx1">
                    <a:lumMod val="65000"/>
                    <a:lumOff val="35000"/>
                  </a:schemeClr>
                </a:solidFill>
                <a:latin typeface="Arial" panose="020B0604020202020204" pitchFamily="34" charset="0"/>
                <a:cs typeface="Arial" panose="020B0604020202020204" pitchFamily="34" charset="0"/>
              </a:rPr>
              <a:t>Recherche :</a:t>
            </a:r>
          </a:p>
          <a:p>
            <a:pPr marL="108000" indent="-108000">
              <a:spcBef>
                <a:spcPts val="300"/>
              </a:spcBef>
            </a:pPr>
            <a:r>
              <a:rPr lang="fr-FR" sz="1100" dirty="0">
                <a:solidFill>
                  <a:schemeClr val="tx1">
                    <a:lumMod val="65000"/>
                    <a:lumOff val="35000"/>
                  </a:schemeClr>
                </a:solidFill>
                <a:latin typeface="Arial" panose="020B0604020202020204" pitchFamily="34" charset="0"/>
                <a:cs typeface="Arial" panose="020B0604020202020204" pitchFamily="34" charset="0"/>
              </a:rPr>
              <a:t>- Sciences des données (avec un focus sur les données 3D)</a:t>
            </a:r>
          </a:p>
          <a:p>
            <a:pPr marL="216000" indent="-108000"/>
            <a:r>
              <a:rPr lang="fr-FR" sz="1100" dirty="0">
                <a:solidFill>
                  <a:schemeClr val="tx1">
                    <a:lumMod val="65000"/>
                    <a:lumOff val="35000"/>
                  </a:schemeClr>
                </a:solidFill>
                <a:latin typeface="Arial" panose="020B0604020202020204" pitchFamily="34" charset="0"/>
                <a:cs typeface="Arial" panose="020B0604020202020204" pitchFamily="34" charset="0"/>
              </a:rPr>
              <a:t>•	Représentations et Dynamiques de la ville</a:t>
            </a:r>
          </a:p>
          <a:p>
            <a:pPr marL="216000" indent="-108000"/>
            <a:r>
              <a:rPr lang="fr-FR" sz="1100" dirty="0">
                <a:solidFill>
                  <a:schemeClr val="tx1">
                    <a:lumMod val="65000"/>
                    <a:lumOff val="35000"/>
                  </a:schemeClr>
                </a:solidFill>
                <a:latin typeface="Arial" panose="020B0604020202020204" pitchFamily="34" charset="0"/>
                <a:cs typeface="Arial" panose="020B0604020202020204" pitchFamily="34" charset="0"/>
              </a:rPr>
              <a:t>•	Echange de données, interopérabilité, standardisation (Travaux au sein de l’OGC et ISO TC/211)</a:t>
            </a:r>
          </a:p>
          <a:p>
            <a:pPr marL="0" indent="0">
              <a:lnSpc>
                <a:spcPct val="120000"/>
              </a:lnSpc>
              <a:spcBef>
                <a:spcPts val="1200"/>
              </a:spcBef>
              <a:buNone/>
            </a:pPr>
            <a:r>
              <a:rPr lang="fr-FR" sz="1100" dirty="0">
                <a:solidFill>
                  <a:schemeClr val="tx1">
                    <a:lumMod val="65000"/>
                    <a:lumOff val="35000"/>
                  </a:schemeClr>
                </a:solidFill>
                <a:latin typeface="Arial" panose="020B0604020202020204" pitchFamily="34" charset="0"/>
                <a:cs typeface="Arial" panose="020B0604020202020204" pitchFamily="34" charset="0"/>
              </a:rPr>
              <a:t>Co-directeur du PEPR d’accélération VDBI (Programmes et Equipements Prioritaires de Recherche « Solutions pour la Ville Durable et Bâtiment Innovant»)</a:t>
            </a:r>
          </a:p>
          <a:p>
            <a:pPr marL="0" indent="0">
              <a:lnSpc>
                <a:spcPct val="120000"/>
              </a:lnSpc>
              <a:spcBef>
                <a:spcPts val="1200"/>
              </a:spcBef>
              <a:buNone/>
            </a:pPr>
            <a:r>
              <a:rPr lang="fr-FR" sz="1100" dirty="0">
                <a:solidFill>
                  <a:schemeClr val="tx1">
                    <a:lumMod val="65000"/>
                    <a:lumOff val="35000"/>
                  </a:schemeClr>
                </a:solidFill>
                <a:latin typeface="Arial" panose="020B0604020202020204" pitchFamily="34" charset="0"/>
                <a:cs typeface="Arial" panose="020B0604020202020204" pitchFamily="34" charset="0"/>
              </a:rPr>
              <a:t>Responsable projet de recherche </a:t>
            </a:r>
            <a:r>
              <a:rPr lang="fr-FR" sz="1100" dirty="0" err="1">
                <a:solidFill>
                  <a:schemeClr val="tx1">
                    <a:lumMod val="65000"/>
                    <a:lumOff val="35000"/>
                  </a:schemeClr>
                </a:solidFill>
                <a:latin typeface="Arial" panose="020B0604020202020204" pitchFamily="34" charset="0"/>
                <a:cs typeface="Arial" panose="020B0604020202020204" pitchFamily="34" charset="0"/>
              </a:rPr>
              <a:t>Vcity</a:t>
            </a:r>
            <a:r>
              <a:rPr lang="fr-FR" sz="1100" dirty="0">
                <a:solidFill>
                  <a:schemeClr val="tx1">
                    <a:lumMod val="65000"/>
                    <a:lumOff val="35000"/>
                  </a:schemeClr>
                </a:solidFill>
                <a:latin typeface="Arial" panose="020B0604020202020204" pitchFamily="34" charset="0"/>
                <a:cs typeface="Arial" panose="020B0604020202020204" pitchFamily="34" charset="0"/>
              </a:rPr>
              <a:t> au LIRIS (Représentations et dynamiques urbaines (</a:t>
            </a:r>
            <a:r>
              <a:rPr lang="fr-FR" sz="1100" dirty="0">
                <a:solidFill>
                  <a:schemeClr val="tx1">
                    <a:lumMod val="65000"/>
                    <a:lumOff val="35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https://projet.liris.cnrs.fr/vcity/</a:t>
            </a:r>
            <a:r>
              <a:rPr lang="fr-FR" sz="1100" dirty="0">
                <a:solidFill>
                  <a:schemeClr val="tx1">
                    <a:lumMod val="65000"/>
                    <a:lumOff val="35000"/>
                  </a:schemeClr>
                </a:solidFill>
                <a:latin typeface="Arial" panose="020B0604020202020204" pitchFamily="34" charset="0"/>
                <a:cs typeface="Arial" panose="020B0604020202020204" pitchFamily="34" charset="0"/>
              </a:rPr>
              <a:t>)</a:t>
            </a:r>
          </a:p>
          <a:p>
            <a:pPr>
              <a:lnSpc>
                <a:spcPct val="120000"/>
              </a:lnSpc>
              <a:spcBef>
                <a:spcPts val="1200"/>
              </a:spcBef>
            </a:pPr>
            <a:r>
              <a:rPr lang="fr-FR" sz="1100" dirty="0">
                <a:solidFill>
                  <a:schemeClr val="tx1">
                    <a:lumMod val="65000"/>
                    <a:lumOff val="35000"/>
                  </a:schemeClr>
                </a:solidFill>
                <a:latin typeface="Arial" panose="020B0604020202020204" pitchFamily="34" charset="0"/>
                <a:cs typeface="Arial" panose="020B0604020202020204" pitchFamily="34" charset="0"/>
              </a:rPr>
              <a:t>Plateforme de recherche du LIRIS </a:t>
            </a:r>
            <a:r>
              <a:rPr lang="fr-FR" sz="1100" dirty="0">
                <a:solidFill>
                  <a:schemeClr val="tx1">
                    <a:lumMod val="65000"/>
                    <a:lumOff val="3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https://github.com/VCityTeam/UD-SV/</a:t>
            </a:r>
            <a:endParaRPr lang="fr-FR" sz="1100" dirty="0">
              <a:solidFill>
                <a:schemeClr val="tx1">
                  <a:lumMod val="65000"/>
                  <a:lumOff val="35000"/>
                </a:schemeClr>
              </a:solidFill>
              <a:latin typeface="Arial" panose="020B0604020202020204" pitchFamily="34" charset="0"/>
              <a:cs typeface="Arial" panose="020B0604020202020204" pitchFamily="34" charset="0"/>
            </a:endParaRPr>
          </a:p>
          <a:p>
            <a:pPr>
              <a:lnSpc>
                <a:spcPct val="120000"/>
              </a:lnSpc>
              <a:spcBef>
                <a:spcPts val="1200"/>
              </a:spcBef>
            </a:pPr>
            <a:r>
              <a:rPr lang="fr-FR" sz="1100" dirty="0">
                <a:solidFill>
                  <a:schemeClr val="tx1">
                    <a:lumMod val="65000"/>
                    <a:lumOff val="35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Gilles.Gesquiere@liris.cnrs.fr</a:t>
            </a:r>
            <a:endParaRPr lang="fr-FR" sz="11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6" name="Google Shape;132;p25">
            <a:extLst>
              <a:ext uri="{FF2B5EF4-FFF2-40B4-BE49-F238E27FC236}">
                <a16:creationId xmlns:a16="http://schemas.microsoft.com/office/drawing/2014/main" id="{5AC388ED-A96E-62B3-9C78-6057F730B0E8}"/>
              </a:ext>
            </a:extLst>
          </p:cNvPr>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1098470" y="5686378"/>
            <a:ext cx="662963" cy="298351"/>
          </a:xfrm>
          <a:prstGeom prst="rect">
            <a:avLst/>
          </a:prstGeom>
          <a:noFill/>
          <a:ln>
            <a:noFill/>
          </a:ln>
        </p:spPr>
      </p:pic>
      <p:pic>
        <p:nvPicPr>
          <p:cNvPr id="17" name="Picture 2">
            <a:extLst>
              <a:ext uri="{FF2B5EF4-FFF2-40B4-BE49-F238E27FC236}">
                <a16:creationId xmlns:a16="http://schemas.microsoft.com/office/drawing/2014/main" id="{84ED993F-EBB1-2DEB-7801-38A90EB4C066}"/>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892058" y="5638753"/>
            <a:ext cx="699733" cy="393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Centre national de la recherche scientifique — Wikipédia">
            <a:extLst>
              <a:ext uri="{FF2B5EF4-FFF2-40B4-BE49-F238E27FC236}">
                <a16:creationId xmlns:a16="http://schemas.microsoft.com/office/drawing/2014/main" id="{E3696E7F-9191-BAA3-366E-5FB4DE095A75}"/>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611607" y="5661036"/>
            <a:ext cx="349035" cy="349035"/>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AC93162E-1285-7D24-C1BB-020E3140CFCA}"/>
              </a:ext>
            </a:extLst>
          </p:cNvPr>
          <p:cNvSpPr txBox="1"/>
          <p:nvPr/>
        </p:nvSpPr>
        <p:spPr>
          <a:xfrm>
            <a:off x="3345886" y="1043508"/>
            <a:ext cx="3222410" cy="4813625"/>
          </a:xfrm>
          <a:prstGeom prst="rect">
            <a:avLst/>
          </a:prstGeom>
          <a:noFill/>
        </p:spPr>
        <p:txBody>
          <a:bodyPr wrap="square" anchor="ctr">
            <a:spAutoFit/>
          </a:bodyPr>
          <a:lstStyle/>
          <a:p>
            <a:pPr marL="0" indent="0" algn="just">
              <a:spcBef>
                <a:spcPts val="600"/>
              </a:spcBef>
              <a:buNone/>
            </a:pPr>
            <a:r>
              <a:rPr lang="fr-FR" sz="11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IGPEF et Docteur HDR en sciences économiques</a:t>
            </a:r>
          </a:p>
          <a:p>
            <a:pPr marL="0" indent="0">
              <a:spcBef>
                <a:spcPts val="600"/>
              </a:spcBef>
              <a:buNone/>
            </a:pPr>
            <a:r>
              <a:rPr lang="fr-FR" sz="1100" dirty="0">
                <a:solidFill>
                  <a:schemeClr val="tx1">
                    <a:lumMod val="65000"/>
                    <a:lumOff val="35000"/>
                  </a:schemeClr>
                </a:solidFill>
                <a:latin typeface="Arial" panose="020B0604020202020204" pitchFamily="34" charset="0"/>
                <a:cs typeface="Arial" panose="020B0604020202020204" pitchFamily="34" charset="0"/>
              </a:rPr>
              <a:t>Chercheur au LIRIS UMR CNRS 5205</a:t>
            </a:r>
          </a:p>
          <a:p>
            <a:pPr marL="0" indent="0">
              <a:spcBef>
                <a:spcPts val="600"/>
              </a:spcBef>
              <a:buNone/>
            </a:pPr>
            <a:r>
              <a:rPr lang="fr-FR" sz="1100" dirty="0">
                <a:solidFill>
                  <a:schemeClr val="tx1">
                    <a:lumMod val="65000"/>
                    <a:lumOff val="35000"/>
                  </a:schemeClr>
                </a:solidFill>
                <a:latin typeface="Arial" panose="020B0604020202020204" pitchFamily="34" charset="0"/>
                <a:cs typeface="Arial" panose="020B0604020202020204" pitchFamily="34" charset="0"/>
              </a:rPr>
              <a:t>Recherche :</a:t>
            </a:r>
          </a:p>
          <a:p>
            <a:pPr marL="108000" indent="-108000">
              <a:spcBef>
                <a:spcPts val="300"/>
              </a:spcBef>
            </a:pPr>
            <a:r>
              <a:rPr lang="fr-FR" sz="1100" dirty="0">
                <a:solidFill>
                  <a:schemeClr val="tx1">
                    <a:lumMod val="65000"/>
                    <a:lumOff val="35000"/>
                  </a:schemeClr>
                </a:solidFill>
                <a:latin typeface="Arial" panose="020B0604020202020204" pitchFamily="34" charset="0"/>
                <a:cs typeface="Arial" panose="020B0604020202020204" pitchFamily="34" charset="0"/>
              </a:rPr>
              <a:t>- </a:t>
            </a:r>
            <a:r>
              <a:rPr lang="fr-FR" sz="11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Evaluation des politiques publiques, économie et management de la sécurité routière</a:t>
            </a:r>
          </a:p>
          <a:p>
            <a:pPr marL="108000" indent="-108000">
              <a:spcBef>
                <a:spcPts val="300"/>
              </a:spcBef>
            </a:pPr>
            <a:r>
              <a:rPr lang="fr-FR" sz="1100" dirty="0">
                <a:solidFill>
                  <a:schemeClr val="tx1">
                    <a:lumMod val="65000"/>
                    <a:lumOff val="35000"/>
                  </a:schemeClr>
                </a:solidFill>
                <a:latin typeface="Arial" panose="020B0604020202020204" pitchFamily="34" charset="0"/>
                <a:cs typeface="Arial" panose="020B0604020202020204" pitchFamily="34" charset="0"/>
              </a:rPr>
              <a:t>-	</a:t>
            </a:r>
            <a:r>
              <a:rPr lang="fr-FR" sz="11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Métropolisation, formes urbaines et mobilité, déplacements et inégalité</a:t>
            </a:r>
            <a:endParaRPr lang="fr-FR" sz="1100" dirty="0">
              <a:solidFill>
                <a:schemeClr val="tx1">
                  <a:lumMod val="65000"/>
                  <a:lumOff val="35000"/>
                </a:schemeClr>
              </a:solidFill>
              <a:latin typeface="Arial" panose="020B0604020202020204" pitchFamily="34" charset="0"/>
              <a:cs typeface="Arial" panose="020B0604020202020204" pitchFamily="34" charset="0"/>
            </a:endParaRPr>
          </a:p>
          <a:p>
            <a:pPr marL="0" indent="0">
              <a:lnSpc>
                <a:spcPct val="120000"/>
              </a:lnSpc>
              <a:spcBef>
                <a:spcPts val="600"/>
              </a:spcBef>
              <a:buNone/>
            </a:pPr>
            <a:r>
              <a:rPr lang="fr-FR" sz="1100" dirty="0">
                <a:solidFill>
                  <a:schemeClr val="tx1">
                    <a:lumMod val="65000"/>
                    <a:lumOff val="35000"/>
                  </a:schemeClr>
                </a:solidFill>
                <a:latin typeface="Arial" panose="020B0604020202020204" pitchFamily="34" charset="0"/>
                <a:cs typeface="Arial" panose="020B0604020202020204" pitchFamily="34" charset="0"/>
              </a:rPr>
              <a:t>Co-directeur du PEPR d’accélération VDBI (Programmes et Equipements Prioritaires de Recherche « Solutions pour la Ville Durable et Bâtiment Innovant»)</a:t>
            </a:r>
          </a:p>
          <a:p>
            <a:pPr marL="0" indent="0">
              <a:spcBef>
                <a:spcPts val="600"/>
              </a:spcBef>
              <a:buNone/>
            </a:pPr>
            <a:r>
              <a:rPr lang="fr-FR" sz="11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Directeur du Département « Transport, Santé, Sécurité » de l’Université Gustave Eiffel</a:t>
            </a:r>
          </a:p>
          <a:p>
            <a:pPr>
              <a:spcBef>
                <a:spcPts val="600"/>
              </a:spcBef>
            </a:pPr>
            <a:r>
              <a:rPr lang="fr-FR" sz="11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Vice-Président du FERSI (Forum des instituts européens de recherche en sécurité routière)</a:t>
            </a:r>
          </a:p>
          <a:p>
            <a:pPr>
              <a:spcBef>
                <a:spcPts val="600"/>
              </a:spcBef>
            </a:pPr>
            <a:r>
              <a:rPr lang="fr-FR" sz="11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Vice-Président du Comité Recherche Transport du Forum International des Transports de l’OCDE</a:t>
            </a:r>
          </a:p>
          <a:p>
            <a:pPr>
              <a:spcBef>
                <a:spcPts val="600"/>
              </a:spcBef>
            </a:pPr>
            <a:r>
              <a:rPr lang="fr-FR" sz="1100"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R</a:t>
            </a:r>
            <a:r>
              <a:rPr lang="fr-FR" sz="11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esponsable du Groupe international d'analyse et de données sur la sécurité routière (IRTAD) de l’OCDE</a:t>
            </a:r>
          </a:p>
          <a:p>
            <a:pPr>
              <a:spcBef>
                <a:spcPts val="600"/>
              </a:spcBef>
            </a:pPr>
            <a:r>
              <a:rPr lang="fr-FR" sz="1100" dirty="0">
                <a:solidFill>
                  <a:schemeClr val="tx1">
                    <a:lumMod val="65000"/>
                    <a:lumOff val="35000"/>
                  </a:schemeClr>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dominique.mignot@univ-eiffel.fr</a:t>
            </a:r>
            <a:endParaRPr lang="fr-FR" sz="11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20" name="Connecteur droit 19">
            <a:extLst>
              <a:ext uri="{FF2B5EF4-FFF2-40B4-BE49-F238E27FC236}">
                <a16:creationId xmlns:a16="http://schemas.microsoft.com/office/drawing/2014/main" id="{411DBF66-9C52-D4B9-4340-BF021ACDA879}"/>
              </a:ext>
            </a:extLst>
          </p:cNvPr>
          <p:cNvCxnSpPr>
            <a:cxnSpLocks/>
          </p:cNvCxnSpPr>
          <p:nvPr/>
        </p:nvCxnSpPr>
        <p:spPr>
          <a:xfrm rot="5400000">
            <a:off x="5958201" y="-2797570"/>
            <a:ext cx="0" cy="770382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2" descr="Université%20Gustave%20Eiffel">
            <a:extLst>
              <a:ext uri="{FF2B5EF4-FFF2-40B4-BE49-F238E27FC236}">
                <a16:creationId xmlns:a16="http://schemas.microsoft.com/office/drawing/2014/main" id="{4408FD59-58E4-D379-67AF-A3F757DA5F64}"/>
              </a:ext>
            </a:extLst>
          </p:cNvPr>
          <p:cNvPicPr>
            <a:picLocks noChangeAspect="1" noChangeArrowheads="1"/>
          </p:cNvPicPr>
          <p:nvPr/>
        </p:nvPicPr>
        <p:blipFill>
          <a:blip r:embed="rId13" r:link="rId14">
            <a:extLst>
              <a:ext uri="{28A0092B-C50C-407E-A947-70E740481C1C}">
                <a14:useLocalDpi xmlns:a14="http://schemas.microsoft.com/office/drawing/2010/main"/>
              </a:ext>
            </a:extLst>
          </a:blip>
          <a:srcRect/>
          <a:stretch>
            <a:fillRect/>
          </a:stretch>
        </p:blipFill>
        <p:spPr bwMode="auto">
          <a:xfrm>
            <a:off x="5177572" y="5821450"/>
            <a:ext cx="1271747" cy="2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a:extLst>
              <a:ext uri="{FF2B5EF4-FFF2-40B4-BE49-F238E27FC236}">
                <a16:creationId xmlns:a16="http://schemas.microsoft.com/office/drawing/2014/main" id="{5CDEBF3F-51A3-E897-2EB4-088FC7834620}"/>
              </a:ext>
            </a:extLst>
          </p:cNvPr>
          <p:cNvSpPr txBox="1"/>
          <p:nvPr/>
        </p:nvSpPr>
        <p:spPr>
          <a:xfrm>
            <a:off x="6643271" y="1054316"/>
            <a:ext cx="3222410" cy="3299365"/>
          </a:xfrm>
          <a:prstGeom prst="rect">
            <a:avLst/>
          </a:prstGeom>
          <a:noFill/>
        </p:spPr>
        <p:txBody>
          <a:bodyPr wrap="square" anchor="ctr">
            <a:spAutoFit/>
          </a:bodyPr>
          <a:lstStyle/>
          <a:p>
            <a:pPr marL="0" indent="0" algn="just">
              <a:spcBef>
                <a:spcPts val="1200"/>
              </a:spcBef>
              <a:buNone/>
            </a:pPr>
            <a:r>
              <a:rPr lang="fr-FR" sz="1100" dirty="0">
                <a:solidFill>
                  <a:schemeClr val="tx1">
                    <a:lumMod val="65000"/>
                    <a:lumOff val="35000"/>
                  </a:schemeClr>
                </a:solidFill>
                <a:latin typeface="Arial" panose="020B0604020202020204" pitchFamily="34" charset="0"/>
                <a:cs typeface="Arial" panose="020B0604020202020204" pitchFamily="34" charset="0"/>
              </a:rPr>
              <a:t>Professeur à l’INSA-Lyon département Génie Civil et Urbanisme (</a:t>
            </a:r>
            <a:r>
              <a:rPr lang="fr-FR" sz="1100" dirty="0">
                <a:solidFill>
                  <a:schemeClr val="tx1">
                    <a:lumMod val="65000"/>
                    <a:lumOff val="35000"/>
                  </a:schemeClr>
                </a:solidFill>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https://www.insa-lyon.fr/</a:t>
            </a:r>
            <a:endParaRPr lang="fr-FR" sz="1100" dirty="0">
              <a:solidFill>
                <a:schemeClr val="tx1">
                  <a:lumMod val="65000"/>
                  <a:lumOff val="35000"/>
                </a:schemeClr>
              </a:solidFill>
              <a:latin typeface="Arial" panose="020B0604020202020204" pitchFamily="34" charset="0"/>
              <a:cs typeface="Arial" panose="020B0604020202020204" pitchFamily="34" charset="0"/>
            </a:endParaRPr>
          </a:p>
          <a:p>
            <a:pPr marL="0" indent="0">
              <a:lnSpc>
                <a:spcPct val="120000"/>
              </a:lnSpc>
              <a:spcBef>
                <a:spcPts val="1200"/>
              </a:spcBef>
              <a:buNone/>
            </a:pPr>
            <a:r>
              <a:rPr lang="fr-FR" sz="1100" dirty="0">
                <a:solidFill>
                  <a:schemeClr val="tx1">
                    <a:lumMod val="65000"/>
                    <a:lumOff val="35000"/>
                  </a:schemeClr>
                </a:solidFill>
                <a:latin typeface="Arial" panose="020B0604020202020204" pitchFamily="34" charset="0"/>
                <a:cs typeface="Arial" panose="020B0604020202020204" pitchFamily="34" charset="0"/>
              </a:rPr>
              <a:t>Chercheur à l’UMR 5600 Environnement Ville Société (EVS) (</a:t>
            </a:r>
            <a:r>
              <a:rPr lang="fr-FR" sz="1100" dirty="0">
                <a:solidFill>
                  <a:schemeClr val="tx1">
                    <a:lumMod val="65000"/>
                    <a:lumOff val="35000"/>
                  </a:schemeClr>
                </a:solidFill>
                <a:latin typeface="Arial" panose="020B0604020202020204" pitchFamily="34" charset="0"/>
                <a:cs typeface="Arial" panose="020B0604020202020204" pitchFamily="34" charset="0"/>
                <a:hlinkClick r:id="rId16">
                  <a:extLst>
                    <a:ext uri="{A12FA001-AC4F-418D-AE19-62706E023703}">
                      <ahyp:hlinkClr xmlns:ahyp="http://schemas.microsoft.com/office/drawing/2018/hyperlinkcolor" val="tx"/>
                    </a:ext>
                  </a:extLst>
                </a:hlinkClick>
              </a:rPr>
              <a:t>https://umr5600.cnrs.fr/</a:t>
            </a:r>
            <a:r>
              <a:rPr lang="fr-FR" sz="1100" dirty="0">
                <a:solidFill>
                  <a:schemeClr val="tx1">
                    <a:lumMod val="65000"/>
                    <a:lumOff val="35000"/>
                  </a:schemeClr>
                </a:solidFill>
                <a:latin typeface="Arial" panose="020B0604020202020204" pitchFamily="34" charset="0"/>
                <a:cs typeface="Arial" panose="020B0604020202020204" pitchFamily="34" charset="0"/>
              </a:rPr>
              <a:t>)</a:t>
            </a:r>
          </a:p>
          <a:p>
            <a:pPr marL="0" indent="0">
              <a:spcBef>
                <a:spcPts val="1200"/>
              </a:spcBef>
              <a:buNone/>
            </a:pPr>
            <a:r>
              <a:rPr lang="fr-FR" sz="1100" dirty="0">
                <a:solidFill>
                  <a:schemeClr val="tx1">
                    <a:lumMod val="65000"/>
                    <a:lumOff val="35000"/>
                  </a:schemeClr>
                </a:solidFill>
                <a:latin typeface="Arial" panose="020B0604020202020204" pitchFamily="34" charset="0"/>
                <a:cs typeface="Arial" panose="020B0604020202020204" pitchFamily="34" charset="0"/>
              </a:rPr>
              <a:t>Recherche :</a:t>
            </a:r>
          </a:p>
          <a:p>
            <a:pPr marL="108000" indent="-108000">
              <a:spcBef>
                <a:spcPts val="600"/>
              </a:spcBef>
            </a:pPr>
            <a:r>
              <a:rPr lang="fr-FR" sz="1100" dirty="0">
                <a:solidFill>
                  <a:schemeClr val="tx1">
                    <a:lumMod val="65000"/>
                    <a:lumOff val="35000"/>
                  </a:schemeClr>
                </a:solidFill>
                <a:latin typeface="Arial" panose="020B0604020202020204" pitchFamily="34" charset="0"/>
                <a:cs typeface="Arial" panose="020B0604020202020204" pitchFamily="34" charset="0"/>
              </a:rPr>
              <a:t>- Études urbaines, sociologie urbaine</a:t>
            </a:r>
          </a:p>
          <a:p>
            <a:pPr marL="108000" indent="-108000">
              <a:spcBef>
                <a:spcPts val="600"/>
              </a:spcBef>
            </a:pPr>
            <a:r>
              <a:rPr lang="fr-FR" sz="1100" dirty="0">
                <a:solidFill>
                  <a:schemeClr val="tx1">
                    <a:lumMod val="65000"/>
                    <a:lumOff val="35000"/>
                  </a:schemeClr>
                </a:solidFill>
                <a:latin typeface="Arial" panose="020B0604020202020204" pitchFamily="34" charset="0"/>
                <a:cs typeface="Arial" panose="020B0604020202020204" pitchFamily="34" charset="0"/>
              </a:rPr>
              <a:t>-	Rôle des objets et dispositifs techniques dans les activités urbaines quotidiennes, individuelles et collectives</a:t>
            </a:r>
          </a:p>
          <a:p>
            <a:pPr marL="0" indent="0">
              <a:spcBef>
                <a:spcPts val="1200"/>
              </a:spcBef>
              <a:buNone/>
            </a:pPr>
            <a:r>
              <a:rPr lang="fr-FR" sz="1100" dirty="0">
                <a:solidFill>
                  <a:schemeClr val="tx1">
                    <a:lumMod val="65000"/>
                    <a:lumOff val="35000"/>
                  </a:schemeClr>
                </a:solidFill>
                <a:latin typeface="Arial" panose="020B0604020202020204" pitchFamily="34" charset="0"/>
                <a:cs typeface="Arial" panose="020B0604020202020204" pitchFamily="34" charset="0"/>
              </a:rPr>
              <a:t>Co-directeur du PEPR d’accélération VDBI (Programmes et Equipements Prioritaires de Recherche « Solutions pour la ville durable et innovations territoriales »)</a:t>
            </a:r>
          </a:p>
          <a:p>
            <a:pPr>
              <a:spcBef>
                <a:spcPts val="1200"/>
              </a:spcBef>
            </a:pPr>
            <a:r>
              <a:rPr lang="fr-FR" sz="1100" dirty="0">
                <a:solidFill>
                  <a:schemeClr val="tx1">
                    <a:lumMod val="65000"/>
                    <a:lumOff val="35000"/>
                  </a:schemeClr>
                </a:solidFill>
                <a:latin typeface="Arial" panose="020B06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rPr>
              <a:t>jean-yves.toussaint@insa-lyon.fr</a:t>
            </a:r>
            <a:r>
              <a:rPr lang="fr-FR" sz="1100" dirty="0">
                <a:solidFill>
                  <a:schemeClr val="tx1">
                    <a:lumMod val="65000"/>
                    <a:lumOff val="35000"/>
                  </a:schemeClr>
                </a:solidFill>
                <a:latin typeface="Arial" panose="020B0604020202020204" pitchFamily="34" charset="0"/>
                <a:cs typeface="Arial" panose="020B0604020202020204" pitchFamily="34" charset="0"/>
              </a:rPr>
              <a:t> </a:t>
            </a:r>
          </a:p>
        </p:txBody>
      </p:sp>
      <p:pic>
        <p:nvPicPr>
          <p:cNvPr id="21" name="Picture 2">
            <a:extLst>
              <a:ext uri="{FF2B5EF4-FFF2-40B4-BE49-F238E27FC236}">
                <a16:creationId xmlns:a16="http://schemas.microsoft.com/office/drawing/2014/main" id="{ECF18832-B3B9-C41C-73AC-D34D90815A9E}"/>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584240" y="5711767"/>
            <a:ext cx="1018011" cy="22954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Centre national de la recherche scientifique — Wikipédia">
            <a:extLst>
              <a:ext uri="{FF2B5EF4-FFF2-40B4-BE49-F238E27FC236}">
                <a16:creationId xmlns:a16="http://schemas.microsoft.com/office/drawing/2014/main" id="{17085254-0C81-1F12-79FC-FF70BD4A476B}"/>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173964" y="5652020"/>
            <a:ext cx="349035" cy="349035"/>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 22">
            <a:extLst>
              <a:ext uri="{FF2B5EF4-FFF2-40B4-BE49-F238E27FC236}">
                <a16:creationId xmlns:a16="http://schemas.microsoft.com/office/drawing/2014/main" id="{CBEE7DF8-1E67-6BF1-FD69-AA60273D15C8}"/>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8673174" y="5531751"/>
            <a:ext cx="385732" cy="589575"/>
          </a:xfrm>
          <a:prstGeom prst="rect">
            <a:avLst/>
          </a:prstGeom>
        </p:spPr>
      </p:pic>
    </p:spTree>
    <p:extLst>
      <p:ext uri="{BB962C8B-B14F-4D97-AF65-F5344CB8AC3E}">
        <p14:creationId xmlns:p14="http://schemas.microsoft.com/office/powerpoint/2010/main" val="902339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Connecteur droit 51">
            <a:extLst>
              <a:ext uri="{FF2B5EF4-FFF2-40B4-BE49-F238E27FC236}">
                <a16:creationId xmlns:a16="http://schemas.microsoft.com/office/drawing/2014/main" id="{75F32AC1-2836-CDC7-E2D3-443F7B7DECF4}"/>
              </a:ext>
            </a:extLst>
          </p:cNvPr>
          <p:cNvCxnSpPr>
            <a:cxnSpLocks/>
          </p:cNvCxnSpPr>
          <p:nvPr/>
        </p:nvCxnSpPr>
        <p:spPr>
          <a:xfrm>
            <a:off x="6896456" y="5877005"/>
            <a:ext cx="0" cy="25812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90DF0F6E-299D-6E52-49A1-8A2745A1A24C}"/>
              </a:ext>
            </a:extLst>
          </p:cNvPr>
          <p:cNvSpPr>
            <a:spLocks noGrp="1"/>
          </p:cNvSpPr>
          <p:nvPr>
            <p:ph type="title"/>
          </p:nvPr>
        </p:nvSpPr>
        <p:spPr>
          <a:xfrm>
            <a:off x="0" y="1476885"/>
            <a:ext cx="4062698" cy="968375"/>
          </a:xfrm>
        </p:spPr>
        <p:txBody>
          <a:bodyPr>
            <a:normAutofit fontScale="90000"/>
          </a:bodyPr>
          <a:lstStyle/>
          <a:p>
            <a:pPr algn="l"/>
            <a:r>
              <a:rPr lang="fr-FR" dirty="0"/>
              <a:t>France 2030 et les PEPR</a:t>
            </a:r>
          </a:p>
        </p:txBody>
      </p:sp>
      <p:sp>
        <p:nvSpPr>
          <p:cNvPr id="4" name="Espace réservé du numéro de diapositive 3">
            <a:extLst>
              <a:ext uri="{FF2B5EF4-FFF2-40B4-BE49-F238E27FC236}">
                <a16:creationId xmlns:a16="http://schemas.microsoft.com/office/drawing/2014/main" id="{2658F74F-807C-74A7-6AF0-B7DBC413C5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2B83B0-3461-4B46-936F-6684E93904E2}" type="slidenum">
              <a:rPr kumimoji="0" lang="fr-FR" sz="1200" b="0" i="0" u="none" strike="noStrike" kern="1200" cap="none" spc="0" normalizeH="0" baseline="0" noProof="0" smtClean="0">
                <a:ln>
                  <a:noFill/>
                </a:ln>
                <a:solidFill>
                  <a:prstClr val="white"/>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white"/>
              </a:solidFill>
              <a:effectLst/>
              <a:uLnTx/>
              <a:uFillTx/>
              <a:latin typeface="Arial Narrow" panose="020B0604020202020204" pitchFamily="34" charset="0"/>
              <a:ea typeface="+mn-ea"/>
            </a:endParaRPr>
          </a:p>
        </p:txBody>
      </p:sp>
      <p:cxnSp>
        <p:nvCxnSpPr>
          <p:cNvPr id="5" name="Connecteur droit 4">
            <a:extLst>
              <a:ext uri="{FF2B5EF4-FFF2-40B4-BE49-F238E27FC236}">
                <a16:creationId xmlns:a16="http://schemas.microsoft.com/office/drawing/2014/main" id="{A665D23C-0EE2-F166-772F-3C68202BD0B9}"/>
              </a:ext>
            </a:extLst>
          </p:cNvPr>
          <p:cNvCxnSpPr>
            <a:cxnSpLocks/>
          </p:cNvCxnSpPr>
          <p:nvPr/>
        </p:nvCxnSpPr>
        <p:spPr>
          <a:xfrm>
            <a:off x="1780411" y="2932711"/>
            <a:ext cx="0" cy="1249988"/>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Rectangle : coins arrondis 5">
            <a:extLst>
              <a:ext uri="{FF2B5EF4-FFF2-40B4-BE49-F238E27FC236}">
                <a16:creationId xmlns:a16="http://schemas.microsoft.com/office/drawing/2014/main" id="{8DB2195B-E2B1-0541-487C-867D2CE04314}"/>
              </a:ext>
            </a:extLst>
          </p:cNvPr>
          <p:cNvSpPr/>
          <p:nvPr/>
        </p:nvSpPr>
        <p:spPr>
          <a:xfrm>
            <a:off x="1515687" y="2799395"/>
            <a:ext cx="1584000" cy="972000"/>
          </a:xfrm>
          <a:prstGeom prst="roundRect">
            <a:avLst/>
          </a:prstGeom>
          <a:solidFill>
            <a:schemeClr val="bg1">
              <a:lumMod val="7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organisme interministérielle</a:t>
            </a:r>
          </a:p>
        </p:txBody>
      </p:sp>
      <p:sp>
        <p:nvSpPr>
          <p:cNvPr id="7" name="Rectangle : coins arrondis 6">
            <a:extLst>
              <a:ext uri="{FF2B5EF4-FFF2-40B4-BE49-F238E27FC236}">
                <a16:creationId xmlns:a16="http://schemas.microsoft.com/office/drawing/2014/main" id="{63E0BAE2-9965-821D-0DB8-B18CB5440006}"/>
              </a:ext>
            </a:extLst>
          </p:cNvPr>
          <p:cNvSpPr/>
          <p:nvPr/>
        </p:nvSpPr>
        <p:spPr>
          <a:xfrm>
            <a:off x="2952214" y="2609030"/>
            <a:ext cx="1919483" cy="837649"/>
          </a:xfrm>
          <a:prstGeom prst="round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 Ministère de l’Enseignement Supérieur et de la recherche</a:t>
            </a:r>
          </a:p>
        </p:txBody>
      </p:sp>
      <p:cxnSp>
        <p:nvCxnSpPr>
          <p:cNvPr id="8" name="Connecteur droit 7">
            <a:extLst>
              <a:ext uri="{FF2B5EF4-FFF2-40B4-BE49-F238E27FC236}">
                <a16:creationId xmlns:a16="http://schemas.microsoft.com/office/drawing/2014/main" id="{2878EC4D-831A-19BB-6FA3-6D2340DEDDF0}"/>
              </a:ext>
            </a:extLst>
          </p:cNvPr>
          <p:cNvCxnSpPr>
            <a:cxnSpLocks/>
          </p:cNvCxnSpPr>
          <p:nvPr/>
        </p:nvCxnSpPr>
        <p:spPr>
          <a:xfrm>
            <a:off x="2052713" y="5856499"/>
            <a:ext cx="0" cy="171027"/>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 coins arrondis 8">
            <a:extLst>
              <a:ext uri="{FF2B5EF4-FFF2-40B4-BE49-F238E27FC236}">
                <a16:creationId xmlns:a16="http://schemas.microsoft.com/office/drawing/2014/main" id="{A3379019-091D-60B9-02D6-798C17871DB4}"/>
              </a:ext>
            </a:extLst>
          </p:cNvPr>
          <p:cNvSpPr/>
          <p:nvPr/>
        </p:nvSpPr>
        <p:spPr>
          <a:xfrm>
            <a:off x="2479036" y="3341986"/>
            <a:ext cx="1867814" cy="573258"/>
          </a:xfrm>
          <a:prstGeom prst="round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Autres ministères en fonction de la SNA</a:t>
            </a:r>
          </a:p>
        </p:txBody>
      </p:sp>
      <p:sp>
        <p:nvSpPr>
          <p:cNvPr id="10" name="Rectangle : coins arrondis 9">
            <a:extLst>
              <a:ext uri="{FF2B5EF4-FFF2-40B4-BE49-F238E27FC236}">
                <a16:creationId xmlns:a16="http://schemas.microsoft.com/office/drawing/2014/main" id="{13282635-0CBF-21D0-4683-F1247413B3C1}"/>
              </a:ext>
            </a:extLst>
          </p:cNvPr>
          <p:cNvSpPr/>
          <p:nvPr/>
        </p:nvSpPr>
        <p:spPr>
          <a:xfrm>
            <a:off x="854313" y="3400266"/>
            <a:ext cx="1512000" cy="648000"/>
          </a:xfrm>
          <a:prstGeom prst="roundRect">
            <a:avLst/>
          </a:prstGeom>
          <a:solidFill>
            <a:srgbClr val="FFC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SGPI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(Secrétariat Général Pour l’Investissement)</a:t>
            </a:r>
          </a:p>
        </p:txBody>
      </p:sp>
      <p:sp>
        <p:nvSpPr>
          <p:cNvPr id="11" name="ZoneTexte 10">
            <a:extLst>
              <a:ext uri="{FF2B5EF4-FFF2-40B4-BE49-F238E27FC236}">
                <a16:creationId xmlns:a16="http://schemas.microsoft.com/office/drawing/2014/main" id="{9C185DA8-A0FB-18F5-833B-575AA9516E7E}"/>
              </a:ext>
            </a:extLst>
          </p:cNvPr>
          <p:cNvSpPr txBox="1"/>
          <p:nvPr/>
        </p:nvSpPr>
        <p:spPr>
          <a:xfrm>
            <a:off x="58931" y="4105754"/>
            <a:ext cx="3459228" cy="73866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1"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actions concrètes </a:t>
            </a:r>
            <a:br>
              <a:rPr kumimoji="0" lang="fr-FR" sz="1400" b="0" i="1"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br>
            <a:r>
              <a:rPr kumimoji="0" lang="fr-FR" sz="1400" b="0" i="1"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déclinées à travers des AMI ou des AAP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avec l’appui de différents opérateurs :</a:t>
            </a:r>
          </a:p>
        </p:txBody>
      </p:sp>
      <p:sp>
        <p:nvSpPr>
          <p:cNvPr id="12" name="Rectangle : coins arrondis 11">
            <a:extLst>
              <a:ext uri="{FF2B5EF4-FFF2-40B4-BE49-F238E27FC236}">
                <a16:creationId xmlns:a16="http://schemas.microsoft.com/office/drawing/2014/main" id="{2318972D-0367-9475-4934-576E3461201C}"/>
              </a:ext>
            </a:extLst>
          </p:cNvPr>
          <p:cNvSpPr/>
          <p:nvPr/>
        </p:nvSpPr>
        <p:spPr>
          <a:xfrm>
            <a:off x="47863" y="5177845"/>
            <a:ext cx="1296000" cy="684000"/>
          </a:xfrm>
          <a:prstGeom prst="roundRect">
            <a:avLst/>
          </a:prstGeom>
          <a:solidFill>
            <a:schemeClr val="tx2">
              <a:lumMod val="20000"/>
              <a:lumOff val="8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ADEME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(Agence de la transition écologique)</a:t>
            </a:r>
          </a:p>
        </p:txBody>
      </p:sp>
      <p:sp>
        <p:nvSpPr>
          <p:cNvPr id="13" name="Rectangle : coins arrondis 12">
            <a:extLst>
              <a:ext uri="{FF2B5EF4-FFF2-40B4-BE49-F238E27FC236}">
                <a16:creationId xmlns:a16="http://schemas.microsoft.com/office/drawing/2014/main" id="{7ADECFF2-1BAB-973F-C169-9F9193506C83}"/>
              </a:ext>
            </a:extLst>
          </p:cNvPr>
          <p:cNvSpPr/>
          <p:nvPr/>
        </p:nvSpPr>
        <p:spPr>
          <a:xfrm>
            <a:off x="1416156" y="5177845"/>
            <a:ext cx="1296000" cy="684000"/>
          </a:xfrm>
          <a:prstGeom prst="roundRect">
            <a:avLst/>
          </a:prstGeom>
          <a:solidFill>
            <a:schemeClr val="accent2">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ANR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(Agence Nationale de la Recherche)</a:t>
            </a:r>
          </a:p>
        </p:txBody>
      </p:sp>
      <p:sp>
        <p:nvSpPr>
          <p:cNvPr id="14" name="Rectangle : coins arrondis 13">
            <a:extLst>
              <a:ext uri="{FF2B5EF4-FFF2-40B4-BE49-F238E27FC236}">
                <a16:creationId xmlns:a16="http://schemas.microsoft.com/office/drawing/2014/main" id="{6C6D1614-9C36-1FEF-7D9F-CCEC94259D17}"/>
              </a:ext>
            </a:extLst>
          </p:cNvPr>
          <p:cNvSpPr/>
          <p:nvPr/>
        </p:nvSpPr>
        <p:spPr>
          <a:xfrm>
            <a:off x="2784449" y="5183457"/>
            <a:ext cx="1296000" cy="672777"/>
          </a:xfrm>
          <a:prstGeom prst="roundRect">
            <a:avLst/>
          </a:prstGeom>
          <a:solidFill>
            <a:schemeClr val="accent1">
              <a:lumMod val="20000"/>
              <a:lumOff val="8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BPI France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(Banque Publique d’Investissement)</a:t>
            </a:r>
          </a:p>
        </p:txBody>
      </p:sp>
      <p:cxnSp>
        <p:nvCxnSpPr>
          <p:cNvPr id="16" name="Connecteur droit 15">
            <a:extLst>
              <a:ext uri="{FF2B5EF4-FFF2-40B4-BE49-F238E27FC236}">
                <a16:creationId xmlns:a16="http://schemas.microsoft.com/office/drawing/2014/main" id="{0F6B512D-5952-EF1E-58CD-C2165F5093E6}"/>
              </a:ext>
            </a:extLst>
          </p:cNvPr>
          <p:cNvCxnSpPr>
            <a:cxnSpLocks/>
          </p:cNvCxnSpPr>
          <p:nvPr/>
        </p:nvCxnSpPr>
        <p:spPr>
          <a:xfrm>
            <a:off x="690343" y="4964982"/>
            <a:ext cx="273953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6800B3C-8273-2B77-8C4F-E023551EA482}"/>
              </a:ext>
            </a:extLst>
          </p:cNvPr>
          <p:cNvCxnSpPr>
            <a:cxnSpLocks/>
          </p:cNvCxnSpPr>
          <p:nvPr/>
        </p:nvCxnSpPr>
        <p:spPr>
          <a:xfrm>
            <a:off x="690343" y="4951021"/>
            <a:ext cx="0" cy="21600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303695FD-A917-1DA6-502E-156FA4D8BE33}"/>
              </a:ext>
            </a:extLst>
          </p:cNvPr>
          <p:cNvCxnSpPr>
            <a:cxnSpLocks/>
          </p:cNvCxnSpPr>
          <p:nvPr/>
        </p:nvCxnSpPr>
        <p:spPr>
          <a:xfrm>
            <a:off x="2059692" y="4951021"/>
            <a:ext cx="0" cy="21600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D1E30470-A73D-1380-6C8C-9D6AD1F80BA3}"/>
              </a:ext>
            </a:extLst>
          </p:cNvPr>
          <p:cNvCxnSpPr>
            <a:cxnSpLocks/>
          </p:cNvCxnSpPr>
          <p:nvPr/>
        </p:nvCxnSpPr>
        <p:spPr>
          <a:xfrm>
            <a:off x="3426967" y="4951021"/>
            <a:ext cx="2908" cy="22820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61EF7ACC-EF06-E603-0A0D-F1A0D9E0F0B7}"/>
              </a:ext>
            </a:extLst>
          </p:cNvPr>
          <p:cNvCxnSpPr>
            <a:cxnSpLocks/>
          </p:cNvCxnSpPr>
          <p:nvPr/>
        </p:nvCxnSpPr>
        <p:spPr>
          <a:xfrm>
            <a:off x="1780411" y="4844424"/>
            <a:ext cx="0" cy="116542"/>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9F4DD6FA-D26D-1673-B471-AA591FB7416D}"/>
              </a:ext>
            </a:extLst>
          </p:cNvPr>
          <p:cNvCxnSpPr>
            <a:cxnSpLocks/>
            <a:endCxn id="31" idx="1"/>
          </p:cNvCxnSpPr>
          <p:nvPr/>
        </p:nvCxnSpPr>
        <p:spPr>
          <a:xfrm>
            <a:off x="2059692" y="6027526"/>
            <a:ext cx="2167972"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1179705C-81BC-6EDA-3B60-74CCBE54A645}"/>
              </a:ext>
            </a:extLst>
          </p:cNvPr>
          <p:cNvCxnSpPr>
            <a:cxnSpLocks/>
            <a:stCxn id="56" idx="3"/>
            <a:endCxn id="83" idx="3"/>
          </p:cNvCxnSpPr>
          <p:nvPr/>
        </p:nvCxnSpPr>
        <p:spPr>
          <a:xfrm>
            <a:off x="4015674" y="775014"/>
            <a:ext cx="1308178" cy="1493842"/>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C2BD0A74-012D-C8D0-F5FE-A060CE39C37B}"/>
              </a:ext>
            </a:extLst>
          </p:cNvPr>
          <p:cNvCxnSpPr>
            <a:cxnSpLocks/>
            <a:stCxn id="83" idx="3"/>
            <a:endCxn id="3" idx="1"/>
          </p:cNvCxnSpPr>
          <p:nvPr/>
        </p:nvCxnSpPr>
        <p:spPr>
          <a:xfrm>
            <a:off x="5323852" y="2268856"/>
            <a:ext cx="1096646" cy="164422"/>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06209903-C6F2-992A-20FD-9D9BA772F22F}"/>
              </a:ext>
            </a:extLst>
          </p:cNvPr>
          <p:cNvCxnSpPr>
            <a:cxnSpLocks/>
            <a:stCxn id="83" idx="3"/>
            <a:endCxn id="54" idx="3"/>
          </p:cNvCxnSpPr>
          <p:nvPr/>
        </p:nvCxnSpPr>
        <p:spPr>
          <a:xfrm flipH="1" flipV="1">
            <a:off x="4094313" y="1263983"/>
            <a:ext cx="1229539" cy="100487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F6699301-1D70-33BE-EFB5-A29D2285D5F0}"/>
              </a:ext>
            </a:extLst>
          </p:cNvPr>
          <p:cNvCxnSpPr>
            <a:cxnSpLocks/>
            <a:stCxn id="41" idx="3"/>
            <a:endCxn id="15" idx="1"/>
          </p:cNvCxnSpPr>
          <p:nvPr/>
        </p:nvCxnSpPr>
        <p:spPr>
          <a:xfrm flipV="1">
            <a:off x="6110292" y="3103578"/>
            <a:ext cx="1041030" cy="464992"/>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2B09C53D-58FA-48AD-BC3E-65DB02C91A5E}"/>
              </a:ext>
            </a:extLst>
          </p:cNvPr>
          <p:cNvCxnSpPr>
            <a:cxnSpLocks/>
            <a:stCxn id="41" idx="3"/>
            <a:endCxn id="59" idx="1"/>
          </p:cNvCxnSpPr>
          <p:nvPr/>
        </p:nvCxnSpPr>
        <p:spPr>
          <a:xfrm>
            <a:off x="6110292" y="3568570"/>
            <a:ext cx="1452241" cy="132829"/>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6A37669A-9702-8572-4645-3C2495104C9D}"/>
              </a:ext>
            </a:extLst>
          </p:cNvPr>
          <p:cNvCxnSpPr>
            <a:cxnSpLocks/>
            <a:stCxn id="41" idx="3"/>
            <a:endCxn id="44" idx="1"/>
          </p:cNvCxnSpPr>
          <p:nvPr/>
        </p:nvCxnSpPr>
        <p:spPr>
          <a:xfrm>
            <a:off x="6110292" y="3568570"/>
            <a:ext cx="919212" cy="72017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BCE18CEB-84A0-8C92-E058-3291367DDC74}"/>
              </a:ext>
            </a:extLst>
          </p:cNvPr>
          <p:cNvCxnSpPr>
            <a:cxnSpLocks/>
            <a:stCxn id="41" idx="3"/>
            <a:endCxn id="20" idx="1"/>
          </p:cNvCxnSpPr>
          <p:nvPr/>
        </p:nvCxnSpPr>
        <p:spPr>
          <a:xfrm>
            <a:off x="6110292" y="3568570"/>
            <a:ext cx="1344608" cy="1275854"/>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B4006AEC-6B87-A183-6D5A-3AFCFE6B3BE0}"/>
              </a:ext>
            </a:extLst>
          </p:cNvPr>
          <p:cNvCxnSpPr>
            <a:cxnSpLocks/>
            <a:stCxn id="41" idx="3"/>
            <a:endCxn id="45" idx="1"/>
          </p:cNvCxnSpPr>
          <p:nvPr/>
        </p:nvCxnSpPr>
        <p:spPr>
          <a:xfrm>
            <a:off x="6110292" y="3568570"/>
            <a:ext cx="433861" cy="2430819"/>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A150D0E3-665E-7FDB-D0D3-408A5CA6B38F}"/>
              </a:ext>
            </a:extLst>
          </p:cNvPr>
          <p:cNvSpPr txBox="1"/>
          <p:nvPr/>
        </p:nvSpPr>
        <p:spPr>
          <a:xfrm>
            <a:off x="5002985" y="3153071"/>
            <a:ext cx="110730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Participent aux PEPR de la SNA</a:t>
            </a:r>
          </a:p>
        </p:txBody>
      </p:sp>
      <p:cxnSp>
        <p:nvCxnSpPr>
          <p:cNvPr id="42" name="Connecteur droit 41">
            <a:extLst>
              <a:ext uri="{FF2B5EF4-FFF2-40B4-BE49-F238E27FC236}">
                <a16:creationId xmlns:a16="http://schemas.microsoft.com/office/drawing/2014/main" id="{F6B1216C-725D-DD41-83B8-1C6349678639}"/>
              </a:ext>
            </a:extLst>
          </p:cNvPr>
          <p:cNvCxnSpPr>
            <a:cxnSpLocks/>
            <a:endCxn id="41" idx="1"/>
          </p:cNvCxnSpPr>
          <p:nvPr/>
        </p:nvCxnSpPr>
        <p:spPr>
          <a:xfrm>
            <a:off x="4338282" y="3465332"/>
            <a:ext cx="664703" cy="10323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431AB53-80CA-EE5C-BF84-1AD6DE6792AD}"/>
              </a:ext>
            </a:extLst>
          </p:cNvPr>
          <p:cNvSpPr/>
          <p:nvPr/>
        </p:nvSpPr>
        <p:spPr>
          <a:xfrm>
            <a:off x="6420498" y="2207005"/>
            <a:ext cx="3493154" cy="452546"/>
          </a:xfrm>
          <a:prstGeom prst="rect">
            <a:avLst/>
          </a:prstGeom>
          <a:solidFill>
            <a:schemeClr val="accent4">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PEPR Sous-Sol [</a:t>
            </a:r>
            <a:r>
              <a:rPr kumimoji="0" lang="fr-FR" sz="1400" b="1" i="1"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ex</a:t>
            </a: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 – Utilisation responsable et durable du sous-sol patrimoine commun</a:t>
            </a:r>
          </a:p>
        </p:txBody>
      </p:sp>
      <p:sp>
        <p:nvSpPr>
          <p:cNvPr id="15" name="Rectangle 14">
            <a:extLst>
              <a:ext uri="{FF2B5EF4-FFF2-40B4-BE49-F238E27FC236}">
                <a16:creationId xmlns:a16="http://schemas.microsoft.com/office/drawing/2014/main" id="{7A28BA20-6CC8-5D5E-E0F4-9C022EBF954C}"/>
              </a:ext>
            </a:extLst>
          </p:cNvPr>
          <p:cNvSpPr/>
          <p:nvPr/>
        </p:nvSpPr>
        <p:spPr>
          <a:xfrm>
            <a:off x="7151322" y="2833578"/>
            <a:ext cx="2738137" cy="540000"/>
          </a:xfrm>
          <a:prstGeom prst="rect">
            <a:avLst/>
          </a:prstGeom>
          <a:solidFill>
            <a:schemeClr val="accent6">
              <a:lumMod val="40000"/>
              <a:lumOff val="60000"/>
            </a:schemeClr>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PEPR MOBIDEC [</a:t>
            </a:r>
            <a:r>
              <a:rPr kumimoji="0" lang="fr-FR" sz="1400" b="1" i="0" u="none" strike="noStrike" kern="1200" cap="none" spc="0" normalizeH="0" baseline="0" noProof="0" dirty="0" err="1">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ac</a:t>
            </a: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 - Digitalisation et Décarbonation des Mobilités</a:t>
            </a:r>
          </a:p>
        </p:txBody>
      </p:sp>
      <p:sp>
        <p:nvSpPr>
          <p:cNvPr id="20" name="Rectangle 19">
            <a:extLst>
              <a:ext uri="{FF2B5EF4-FFF2-40B4-BE49-F238E27FC236}">
                <a16:creationId xmlns:a16="http://schemas.microsoft.com/office/drawing/2014/main" id="{1EA0CA3A-C2C8-6804-6956-E5FC8DBB206B}"/>
              </a:ext>
            </a:extLst>
          </p:cNvPr>
          <p:cNvSpPr/>
          <p:nvPr/>
        </p:nvSpPr>
        <p:spPr>
          <a:xfrm>
            <a:off x="7454900" y="4599245"/>
            <a:ext cx="2349500" cy="490358"/>
          </a:xfrm>
          <a:prstGeom prst="rect">
            <a:avLst/>
          </a:prstGeom>
          <a:solidFill>
            <a:schemeClr val="accent6">
              <a:lumMod val="40000"/>
              <a:lumOff val="60000"/>
            </a:schemeClr>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PEPR [</a:t>
            </a:r>
            <a:r>
              <a:rPr lang="fr-FR" sz="1400" b="1" i="1" dirty="0">
                <a:solidFill>
                  <a:prstClr val="black">
                    <a:lumMod val="65000"/>
                    <a:lumOff val="35000"/>
                  </a:prstClr>
                </a:solidFill>
                <a:latin typeface="Arial Narrow" panose="020B0604020202020204" pitchFamily="34" charset="0"/>
                <a:cs typeface="Arial Narrow" panose="020B0604020202020204" pitchFamily="34" charset="0"/>
              </a:rPr>
              <a:t>acc</a:t>
            </a: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 - Développement de l’Hydrogène Décarboné</a:t>
            </a:r>
          </a:p>
        </p:txBody>
      </p:sp>
      <p:sp>
        <p:nvSpPr>
          <p:cNvPr id="43" name="Rectangle 42">
            <a:extLst>
              <a:ext uri="{FF2B5EF4-FFF2-40B4-BE49-F238E27FC236}">
                <a16:creationId xmlns:a16="http://schemas.microsoft.com/office/drawing/2014/main" id="{B8673E99-C2B2-0243-3C44-97CEE887EC57}"/>
              </a:ext>
            </a:extLst>
          </p:cNvPr>
          <p:cNvSpPr/>
          <p:nvPr/>
        </p:nvSpPr>
        <p:spPr>
          <a:xfrm>
            <a:off x="7151322" y="5142805"/>
            <a:ext cx="2605215" cy="540000"/>
          </a:xfrm>
          <a:prstGeom prst="rect">
            <a:avLst/>
          </a:prstGeom>
          <a:solidFill>
            <a:schemeClr val="accent6">
              <a:lumMod val="40000"/>
              <a:lumOff val="60000"/>
            </a:schemeClr>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PEPR [</a:t>
            </a:r>
            <a:r>
              <a:rPr kumimoji="0" lang="fr-FR" sz="1400" b="1" i="0" u="none" strike="noStrike" kern="1200" cap="none" spc="0" normalizeH="0" baseline="0" noProof="0" dirty="0" err="1">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ac</a:t>
            </a: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 - Produits biosourcés et Carburants Durables</a:t>
            </a:r>
          </a:p>
        </p:txBody>
      </p:sp>
      <p:sp>
        <p:nvSpPr>
          <p:cNvPr id="44" name="Rectangle 43">
            <a:extLst>
              <a:ext uri="{FF2B5EF4-FFF2-40B4-BE49-F238E27FC236}">
                <a16:creationId xmlns:a16="http://schemas.microsoft.com/office/drawing/2014/main" id="{B9430633-CBEB-455B-A517-C528D6F97143}"/>
              </a:ext>
            </a:extLst>
          </p:cNvPr>
          <p:cNvSpPr/>
          <p:nvPr/>
        </p:nvSpPr>
        <p:spPr>
          <a:xfrm>
            <a:off x="7029504" y="4018743"/>
            <a:ext cx="2851096" cy="540000"/>
          </a:xfrm>
          <a:prstGeom prst="rect">
            <a:avLst/>
          </a:prstGeom>
          <a:solidFill>
            <a:schemeClr val="accent6">
              <a:lumMod val="40000"/>
              <a:lumOff val="60000"/>
            </a:schemeClr>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PEPR [</a:t>
            </a:r>
            <a:r>
              <a:rPr lang="fr-FR" sz="1400" b="1" i="1" dirty="0">
                <a:solidFill>
                  <a:prstClr val="black">
                    <a:lumMod val="65000"/>
                    <a:lumOff val="35000"/>
                  </a:prstClr>
                </a:solidFill>
                <a:latin typeface="Arial Narrow" panose="020B0604020202020204" pitchFamily="34" charset="0"/>
                <a:cs typeface="Arial Narrow" panose="020B0604020202020204" pitchFamily="34" charset="0"/>
              </a:rPr>
              <a:t>acc</a:t>
            </a: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 - Recyclabilité, Recyclage et Réincorporation de Matériaux Recyclés</a:t>
            </a:r>
          </a:p>
        </p:txBody>
      </p:sp>
      <p:sp>
        <p:nvSpPr>
          <p:cNvPr id="45" name="Rectangle 44">
            <a:extLst>
              <a:ext uri="{FF2B5EF4-FFF2-40B4-BE49-F238E27FC236}">
                <a16:creationId xmlns:a16="http://schemas.microsoft.com/office/drawing/2014/main" id="{39493D8A-40E3-9599-B62F-C2BE6672FC78}"/>
              </a:ext>
            </a:extLst>
          </p:cNvPr>
          <p:cNvSpPr/>
          <p:nvPr/>
        </p:nvSpPr>
        <p:spPr>
          <a:xfrm>
            <a:off x="6544153" y="5729389"/>
            <a:ext cx="3161584" cy="540000"/>
          </a:xfrm>
          <a:prstGeom prst="rect">
            <a:avLst/>
          </a:prstGeom>
          <a:solidFill>
            <a:schemeClr val="accent6">
              <a:lumMod val="40000"/>
              <a:lumOff val="60000"/>
            </a:schemeClr>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PEPR TASE [</a:t>
            </a:r>
            <a:r>
              <a:rPr kumimoji="0" lang="fr-FR" sz="1400" b="1" i="0" u="none" strike="noStrike" kern="1200" cap="none" spc="0" normalizeH="0" baseline="0" noProof="0" dirty="0" err="1">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ac</a:t>
            </a: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 - Technologies Avancées pour les Systèmes Énergétiques</a:t>
            </a:r>
          </a:p>
        </p:txBody>
      </p:sp>
      <p:sp>
        <p:nvSpPr>
          <p:cNvPr id="48" name="Rectangle 47">
            <a:extLst>
              <a:ext uri="{FF2B5EF4-FFF2-40B4-BE49-F238E27FC236}">
                <a16:creationId xmlns:a16="http://schemas.microsoft.com/office/drawing/2014/main" id="{C79E146B-C995-19FF-D046-258AFACCDFD7}"/>
              </a:ext>
            </a:extLst>
          </p:cNvPr>
          <p:cNvSpPr/>
          <p:nvPr/>
        </p:nvSpPr>
        <p:spPr>
          <a:xfrm>
            <a:off x="6098252" y="1638012"/>
            <a:ext cx="3750182" cy="536042"/>
          </a:xfrm>
          <a:prstGeom prst="rect">
            <a:avLst/>
          </a:prstGeom>
          <a:solidFill>
            <a:schemeClr val="accent4">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PEPR IRIMA [</a:t>
            </a:r>
            <a:r>
              <a:rPr kumimoji="0" lang="fr-FR" sz="1400" b="1" i="1"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ex</a:t>
            </a: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 – Gestion des risques: hydro-climatique, tellurique, technologiques, sanitaires…</a:t>
            </a:r>
          </a:p>
        </p:txBody>
      </p:sp>
      <p:sp>
        <p:nvSpPr>
          <p:cNvPr id="54" name="Rectangle 53">
            <a:extLst>
              <a:ext uri="{FF2B5EF4-FFF2-40B4-BE49-F238E27FC236}">
                <a16:creationId xmlns:a16="http://schemas.microsoft.com/office/drawing/2014/main" id="{C74145F6-51A2-1012-B9F3-94B1C1341B56}"/>
              </a:ext>
            </a:extLst>
          </p:cNvPr>
          <p:cNvSpPr/>
          <p:nvPr/>
        </p:nvSpPr>
        <p:spPr>
          <a:xfrm>
            <a:off x="854313" y="1037710"/>
            <a:ext cx="3240000" cy="452546"/>
          </a:xfrm>
          <a:prstGeom prst="rect">
            <a:avLst/>
          </a:prstGeom>
          <a:solidFill>
            <a:schemeClr val="accent4">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PEPR TRACCS [</a:t>
            </a:r>
            <a:r>
              <a:rPr kumimoji="0" lang="fr-FR" sz="1400" b="1" i="1"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ex</a:t>
            </a: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 -  Modélisation du climat</a:t>
            </a:r>
          </a:p>
        </p:txBody>
      </p:sp>
      <p:sp>
        <p:nvSpPr>
          <p:cNvPr id="55" name="Rectangle 54">
            <a:extLst>
              <a:ext uri="{FF2B5EF4-FFF2-40B4-BE49-F238E27FC236}">
                <a16:creationId xmlns:a16="http://schemas.microsoft.com/office/drawing/2014/main" id="{127D2C32-C536-214B-A4AD-A91893BEB974}"/>
              </a:ext>
            </a:extLst>
          </p:cNvPr>
          <p:cNvSpPr/>
          <p:nvPr/>
        </p:nvSpPr>
        <p:spPr>
          <a:xfrm>
            <a:off x="75423" y="22328"/>
            <a:ext cx="3858809" cy="452546"/>
          </a:xfrm>
          <a:prstGeom prst="rect">
            <a:avLst/>
          </a:prstGeom>
          <a:solidFill>
            <a:schemeClr val="accent4">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PEPR BRIGDE [</a:t>
            </a:r>
            <a:r>
              <a:rPr kumimoji="0" lang="fr-FR" sz="1400" b="1" i="1"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ex</a:t>
            </a: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 -  Gestion durable et résiliente de l’environnement maritime dans l’océan Indien</a:t>
            </a:r>
          </a:p>
        </p:txBody>
      </p:sp>
      <p:sp>
        <p:nvSpPr>
          <p:cNvPr id="56" name="Rectangle 55">
            <a:extLst>
              <a:ext uri="{FF2B5EF4-FFF2-40B4-BE49-F238E27FC236}">
                <a16:creationId xmlns:a16="http://schemas.microsoft.com/office/drawing/2014/main" id="{9AA8067A-5159-7C7C-0663-CA663F398D4F}"/>
              </a:ext>
            </a:extLst>
          </p:cNvPr>
          <p:cNvSpPr/>
          <p:nvPr/>
        </p:nvSpPr>
        <p:spPr>
          <a:xfrm>
            <a:off x="394829" y="548741"/>
            <a:ext cx="3620845" cy="452546"/>
          </a:xfrm>
          <a:prstGeom prst="rect">
            <a:avLst/>
          </a:prstGeom>
          <a:solidFill>
            <a:schemeClr val="accent4">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PEPR FAIRCARBON [</a:t>
            </a:r>
            <a:r>
              <a:rPr kumimoji="0" lang="fr-FR" sz="1400" b="1" i="1"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ex</a:t>
            </a: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 -  Mieux comprendre le cycle du carbone (EX)</a:t>
            </a:r>
          </a:p>
        </p:txBody>
      </p:sp>
      <p:sp>
        <p:nvSpPr>
          <p:cNvPr id="57" name="Rectangle 56">
            <a:extLst>
              <a:ext uri="{FF2B5EF4-FFF2-40B4-BE49-F238E27FC236}">
                <a16:creationId xmlns:a16="http://schemas.microsoft.com/office/drawing/2014/main" id="{FC813E80-51AB-B1EC-D607-6EA5680ED100}"/>
              </a:ext>
            </a:extLst>
          </p:cNvPr>
          <p:cNvSpPr/>
          <p:nvPr/>
        </p:nvSpPr>
        <p:spPr>
          <a:xfrm>
            <a:off x="5676900" y="115929"/>
            <a:ext cx="3954467" cy="452546"/>
          </a:xfrm>
          <a:prstGeom prst="rect">
            <a:avLst/>
          </a:prstGeom>
          <a:solidFill>
            <a:schemeClr val="accent4">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PEPR ONEWATER [</a:t>
            </a:r>
            <a:r>
              <a:rPr kumimoji="0" lang="fr-FR" sz="1400" b="1" i="1"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ex</a:t>
            </a: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 -  L’eau notre bien commun</a:t>
            </a:r>
          </a:p>
        </p:txBody>
      </p:sp>
      <p:sp>
        <p:nvSpPr>
          <p:cNvPr id="59" name="Rectangle 58">
            <a:extLst>
              <a:ext uri="{FF2B5EF4-FFF2-40B4-BE49-F238E27FC236}">
                <a16:creationId xmlns:a16="http://schemas.microsoft.com/office/drawing/2014/main" id="{653BAB66-A76A-2756-D575-BA288FA7DB20}"/>
              </a:ext>
            </a:extLst>
          </p:cNvPr>
          <p:cNvSpPr/>
          <p:nvPr/>
        </p:nvSpPr>
        <p:spPr>
          <a:xfrm>
            <a:off x="7562533" y="3431399"/>
            <a:ext cx="2351119" cy="540000"/>
          </a:xfrm>
          <a:prstGeom prst="rect">
            <a:avLst/>
          </a:prstGeom>
          <a:solidFill>
            <a:schemeClr val="accent6">
              <a:lumMod val="40000"/>
              <a:lumOff val="60000"/>
            </a:schemeClr>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PEPR [</a:t>
            </a:r>
            <a:r>
              <a:rPr lang="fr-FR" sz="1400" b="1" i="1" dirty="0">
                <a:solidFill>
                  <a:prstClr val="black">
                    <a:lumMod val="65000"/>
                    <a:lumOff val="35000"/>
                  </a:prstClr>
                </a:solidFill>
                <a:latin typeface="Arial Narrow" panose="020B0604020202020204" pitchFamily="34" charset="0"/>
                <a:cs typeface="Arial Narrow" panose="020B0604020202020204" pitchFamily="34" charset="0"/>
              </a:rPr>
              <a:t>acc</a:t>
            </a: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 - Digitalisation et Décarbonation l’industrie</a:t>
            </a:r>
          </a:p>
        </p:txBody>
      </p:sp>
      <p:sp>
        <p:nvSpPr>
          <p:cNvPr id="60" name="Rectangle 59">
            <a:extLst>
              <a:ext uri="{FF2B5EF4-FFF2-40B4-BE49-F238E27FC236}">
                <a16:creationId xmlns:a16="http://schemas.microsoft.com/office/drawing/2014/main" id="{676BFD40-459B-8942-1BF5-95CB2986BC79}"/>
              </a:ext>
            </a:extLst>
          </p:cNvPr>
          <p:cNvSpPr/>
          <p:nvPr/>
        </p:nvSpPr>
        <p:spPr>
          <a:xfrm>
            <a:off x="6110292" y="637103"/>
            <a:ext cx="3620845" cy="452546"/>
          </a:xfrm>
          <a:prstGeom prst="rect">
            <a:avLst/>
          </a:prstGeom>
          <a:solidFill>
            <a:schemeClr val="accent4">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PEPR DIADEME [</a:t>
            </a:r>
            <a:r>
              <a:rPr kumimoji="0" lang="fr-FR" sz="1400" b="1" i="1"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ex</a:t>
            </a: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  - Matériaux performants et durables</a:t>
            </a:r>
          </a:p>
        </p:txBody>
      </p:sp>
      <p:sp>
        <p:nvSpPr>
          <p:cNvPr id="61" name="Rectangle 60">
            <a:extLst>
              <a:ext uri="{FF2B5EF4-FFF2-40B4-BE49-F238E27FC236}">
                <a16:creationId xmlns:a16="http://schemas.microsoft.com/office/drawing/2014/main" id="{C7C42006-8627-81B5-83BA-2A9F0BED2A97}"/>
              </a:ext>
            </a:extLst>
          </p:cNvPr>
          <p:cNvSpPr/>
          <p:nvPr/>
        </p:nvSpPr>
        <p:spPr>
          <a:xfrm>
            <a:off x="6183555" y="1142851"/>
            <a:ext cx="3620845" cy="452546"/>
          </a:xfrm>
          <a:prstGeom prst="rect">
            <a:avLst/>
          </a:prstGeom>
          <a:solidFill>
            <a:schemeClr val="accent4">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PEPR Solu-</a:t>
            </a:r>
            <a:r>
              <a:rPr kumimoji="0" lang="fr-FR" sz="1400" b="1" i="0" u="none" strike="noStrike" kern="1200" cap="none" spc="0" normalizeH="0" baseline="0" noProof="0" dirty="0" err="1">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BioD</a:t>
            </a: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 [</a:t>
            </a:r>
            <a:r>
              <a:rPr kumimoji="0" lang="fr-FR" sz="1400" b="1" i="1"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ex</a:t>
            </a: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  - Solution fondée sur la nature</a:t>
            </a:r>
          </a:p>
        </p:txBody>
      </p:sp>
      <p:cxnSp>
        <p:nvCxnSpPr>
          <p:cNvPr id="79" name="Connecteur droit 78">
            <a:extLst>
              <a:ext uri="{FF2B5EF4-FFF2-40B4-BE49-F238E27FC236}">
                <a16:creationId xmlns:a16="http://schemas.microsoft.com/office/drawing/2014/main" id="{15FFAC7B-25CC-E5FF-21F2-4A5C1E391887}"/>
              </a:ext>
            </a:extLst>
          </p:cNvPr>
          <p:cNvCxnSpPr>
            <a:cxnSpLocks/>
            <a:stCxn id="41" idx="3"/>
            <a:endCxn id="43" idx="1"/>
          </p:cNvCxnSpPr>
          <p:nvPr/>
        </p:nvCxnSpPr>
        <p:spPr>
          <a:xfrm>
            <a:off x="6110292" y="3568570"/>
            <a:ext cx="1041030" cy="184423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3" name="ZoneTexte 82">
            <a:extLst>
              <a:ext uri="{FF2B5EF4-FFF2-40B4-BE49-F238E27FC236}">
                <a16:creationId xmlns:a16="http://schemas.microsoft.com/office/drawing/2014/main" id="{D091F010-38E1-6E8E-AB11-16DD33DC911B}"/>
              </a:ext>
            </a:extLst>
          </p:cNvPr>
          <p:cNvSpPr txBox="1"/>
          <p:nvPr/>
        </p:nvSpPr>
        <p:spPr>
          <a:xfrm>
            <a:off x="4339214" y="2007246"/>
            <a:ext cx="984638" cy="52322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PEPR exploratoire</a:t>
            </a:r>
          </a:p>
        </p:txBody>
      </p:sp>
      <p:cxnSp>
        <p:nvCxnSpPr>
          <p:cNvPr id="102" name="Connecteur droit 101">
            <a:extLst>
              <a:ext uri="{FF2B5EF4-FFF2-40B4-BE49-F238E27FC236}">
                <a16:creationId xmlns:a16="http://schemas.microsoft.com/office/drawing/2014/main" id="{73155816-43B4-5036-9A5A-4B8F051906BD}"/>
              </a:ext>
            </a:extLst>
          </p:cNvPr>
          <p:cNvCxnSpPr>
            <a:cxnSpLocks/>
            <a:stCxn id="83" idx="3"/>
            <a:endCxn id="48" idx="1"/>
          </p:cNvCxnSpPr>
          <p:nvPr/>
        </p:nvCxnSpPr>
        <p:spPr>
          <a:xfrm flipV="1">
            <a:off x="5323852" y="1906033"/>
            <a:ext cx="774400" cy="36282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Connecteur droit 104">
            <a:extLst>
              <a:ext uri="{FF2B5EF4-FFF2-40B4-BE49-F238E27FC236}">
                <a16:creationId xmlns:a16="http://schemas.microsoft.com/office/drawing/2014/main" id="{E521758F-5620-6583-39BA-EB1F5443BCAB}"/>
              </a:ext>
            </a:extLst>
          </p:cNvPr>
          <p:cNvCxnSpPr>
            <a:cxnSpLocks/>
            <a:stCxn id="83" idx="3"/>
            <a:endCxn id="61" idx="1"/>
          </p:cNvCxnSpPr>
          <p:nvPr/>
        </p:nvCxnSpPr>
        <p:spPr>
          <a:xfrm flipV="1">
            <a:off x="5323852" y="1369124"/>
            <a:ext cx="859703" cy="899732"/>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Connecteur droit 107">
            <a:extLst>
              <a:ext uri="{FF2B5EF4-FFF2-40B4-BE49-F238E27FC236}">
                <a16:creationId xmlns:a16="http://schemas.microsoft.com/office/drawing/2014/main" id="{4ADC99F6-02B6-5AED-70CD-DFD0BC7390D7}"/>
              </a:ext>
            </a:extLst>
          </p:cNvPr>
          <p:cNvCxnSpPr>
            <a:cxnSpLocks/>
            <a:stCxn id="83" idx="3"/>
            <a:endCxn id="60" idx="1"/>
          </p:cNvCxnSpPr>
          <p:nvPr/>
        </p:nvCxnSpPr>
        <p:spPr>
          <a:xfrm flipV="1">
            <a:off x="5323852" y="863376"/>
            <a:ext cx="786440" cy="140548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Connecteur droit 110">
            <a:extLst>
              <a:ext uri="{FF2B5EF4-FFF2-40B4-BE49-F238E27FC236}">
                <a16:creationId xmlns:a16="http://schemas.microsoft.com/office/drawing/2014/main" id="{E3B1D96E-3181-B1A4-E18D-1D64ED697460}"/>
              </a:ext>
            </a:extLst>
          </p:cNvPr>
          <p:cNvCxnSpPr>
            <a:cxnSpLocks/>
            <a:stCxn id="83" idx="3"/>
            <a:endCxn id="57" idx="1"/>
          </p:cNvCxnSpPr>
          <p:nvPr/>
        </p:nvCxnSpPr>
        <p:spPr>
          <a:xfrm flipV="1">
            <a:off x="5323852" y="342202"/>
            <a:ext cx="353048" cy="1926654"/>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Connecteur droit 113">
            <a:extLst>
              <a:ext uri="{FF2B5EF4-FFF2-40B4-BE49-F238E27FC236}">
                <a16:creationId xmlns:a16="http://schemas.microsoft.com/office/drawing/2014/main" id="{10D94D85-120F-D630-08BC-0A8AF772386A}"/>
              </a:ext>
            </a:extLst>
          </p:cNvPr>
          <p:cNvCxnSpPr>
            <a:cxnSpLocks/>
            <a:stCxn id="83" idx="3"/>
            <a:endCxn id="55" idx="3"/>
          </p:cNvCxnSpPr>
          <p:nvPr/>
        </p:nvCxnSpPr>
        <p:spPr>
          <a:xfrm flipH="1" flipV="1">
            <a:off x="3934232" y="248601"/>
            <a:ext cx="1389620" cy="202025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id="{BB150998-68A3-44B0-605C-1E7288EF5BE3}"/>
              </a:ext>
            </a:extLst>
          </p:cNvPr>
          <p:cNvCxnSpPr>
            <a:cxnSpLocks/>
            <a:stCxn id="22" idx="2"/>
            <a:endCxn id="31" idx="0"/>
          </p:cNvCxnSpPr>
          <p:nvPr/>
        </p:nvCxnSpPr>
        <p:spPr>
          <a:xfrm>
            <a:off x="4775170" y="5391228"/>
            <a:ext cx="501543" cy="21589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Connecteur droit 83">
            <a:extLst>
              <a:ext uri="{FF2B5EF4-FFF2-40B4-BE49-F238E27FC236}">
                <a16:creationId xmlns:a16="http://schemas.microsoft.com/office/drawing/2014/main" id="{F24CDA97-6F09-E089-06D8-E5EA4F7A8D3A}"/>
              </a:ext>
            </a:extLst>
          </p:cNvPr>
          <p:cNvCxnSpPr>
            <a:cxnSpLocks/>
            <a:stCxn id="31" idx="0"/>
          </p:cNvCxnSpPr>
          <p:nvPr/>
        </p:nvCxnSpPr>
        <p:spPr>
          <a:xfrm flipV="1">
            <a:off x="5276713" y="5248255"/>
            <a:ext cx="427969" cy="358863"/>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5CE94D47-C3BA-30E2-8DF6-A0502EA52F36}"/>
              </a:ext>
            </a:extLst>
          </p:cNvPr>
          <p:cNvSpPr/>
          <p:nvPr/>
        </p:nvSpPr>
        <p:spPr>
          <a:xfrm>
            <a:off x="4227664" y="5607118"/>
            <a:ext cx="2098097" cy="840816"/>
          </a:xfrm>
          <a:prstGeom prst="rect">
            <a:avLst/>
          </a:prstGeom>
          <a:solidFill>
            <a:srgbClr val="C9FF9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PEPR [</a:t>
            </a:r>
            <a:r>
              <a:rPr lang="fr-FR" sz="1400" b="1" i="1" dirty="0">
                <a:solidFill>
                  <a:prstClr val="black">
                    <a:lumMod val="65000"/>
                    <a:lumOff val="35000"/>
                  </a:prstClr>
                </a:solidFill>
                <a:latin typeface="Arial Narrow" panose="020B0604020202020204" pitchFamily="34" charset="0"/>
                <a:cs typeface="Arial Narrow" panose="020B0604020202020204" pitchFamily="34" charset="0"/>
              </a:rPr>
              <a:t>acc</a:t>
            </a:r>
            <a:r>
              <a:rPr lang="fr-FR" sz="1400" b="1" dirty="0">
                <a:solidFill>
                  <a:prstClr val="black">
                    <a:lumMod val="65000"/>
                    <a:lumOff val="35000"/>
                  </a:prstClr>
                </a:solidFill>
                <a:latin typeface="Arial Narrow" panose="020B0604020202020204" pitchFamily="34" charset="0"/>
                <a:cs typeface="Arial Narrow" panose="020B0604020202020204" pitchFamily="34" charset="0"/>
              </a:rPr>
              <a:t>] </a:t>
            </a:r>
            <a:r>
              <a:rPr kumimoji="0" lang="fr-FR" sz="1400" b="1" i="0" u="none" strike="noStrike" kern="1200" cap="none" spc="0" normalizeH="0" baseline="0" noProof="0" dirty="0">
                <a:ln>
                  <a:noFill/>
                </a:ln>
                <a:solidFill>
                  <a:prstClr val="black">
                    <a:lumMod val="65000"/>
                    <a:lumOff val="35000"/>
                  </a:prstClr>
                </a:solidFill>
                <a:effectLst/>
                <a:uLnTx/>
                <a:uFillTx/>
                <a:latin typeface="Arial Narrow" panose="020B0604020202020204" pitchFamily="34" charset="0"/>
                <a:ea typeface="+mn-ea"/>
                <a:cs typeface="Arial Narrow" panose="020B0604020202020204" pitchFamily="34" charset="0"/>
              </a:rPr>
              <a:t>Ville Durable et Bâtiments innovants</a:t>
            </a:r>
          </a:p>
        </p:txBody>
      </p:sp>
      <p:sp>
        <p:nvSpPr>
          <p:cNvPr id="22" name="Rectangle : coins arrondis 21">
            <a:extLst>
              <a:ext uri="{FF2B5EF4-FFF2-40B4-BE49-F238E27FC236}">
                <a16:creationId xmlns:a16="http://schemas.microsoft.com/office/drawing/2014/main" id="{ECA971B3-F401-A834-68BA-6D7071AA7EC5}"/>
              </a:ext>
            </a:extLst>
          </p:cNvPr>
          <p:cNvSpPr/>
          <p:nvPr/>
        </p:nvSpPr>
        <p:spPr>
          <a:xfrm>
            <a:off x="4235170" y="4635228"/>
            <a:ext cx="1080000" cy="756000"/>
          </a:xfrm>
          <a:prstGeom prst="roundRect">
            <a:avLst>
              <a:gd name="adj" fmla="val 27807"/>
            </a:avLst>
          </a:prstGeom>
          <a:solidFill>
            <a:srgbClr val="FFFF00"/>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lumMod val="65000"/>
                    <a:lumOff val="35000"/>
                  </a:schemeClr>
                </a:solidFill>
              </a:rPr>
              <a:t>Sci-ty</a:t>
            </a:r>
            <a:endParaRPr lang="fr-FR" dirty="0">
              <a:solidFill>
                <a:schemeClr val="tx1">
                  <a:lumMod val="65000"/>
                  <a:lumOff val="35000"/>
                </a:schemeClr>
              </a:solidFill>
            </a:endParaRPr>
          </a:p>
        </p:txBody>
      </p:sp>
      <p:sp>
        <p:nvSpPr>
          <p:cNvPr id="82" name="Rectangle : coins arrondis 81">
            <a:extLst>
              <a:ext uri="{FF2B5EF4-FFF2-40B4-BE49-F238E27FC236}">
                <a16:creationId xmlns:a16="http://schemas.microsoft.com/office/drawing/2014/main" id="{169D057E-84CF-26B2-25CA-5AD7D2916441}"/>
              </a:ext>
            </a:extLst>
          </p:cNvPr>
          <p:cNvSpPr/>
          <p:nvPr/>
        </p:nvSpPr>
        <p:spPr>
          <a:xfrm>
            <a:off x="5134575" y="4481339"/>
            <a:ext cx="1080000" cy="756000"/>
          </a:xfrm>
          <a:prstGeom prst="roundRect">
            <a:avLst>
              <a:gd name="adj" fmla="val 24624"/>
            </a:avLst>
          </a:prstGeom>
          <a:solidFill>
            <a:schemeClr val="accent4">
              <a:lumMod val="60000"/>
              <a:lumOff val="40000"/>
            </a:schemeClr>
          </a:solidFill>
          <a:ln w="254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PUI</a:t>
            </a:r>
          </a:p>
          <a:p>
            <a:pPr algn="ctr"/>
            <a:r>
              <a:rPr lang="fr-FR" dirty="0">
                <a:solidFill>
                  <a:schemeClr val="tx1">
                    <a:lumMod val="65000"/>
                    <a:lumOff val="35000"/>
                  </a:schemeClr>
                </a:solidFill>
              </a:rPr>
              <a:t>ASDESR</a:t>
            </a:r>
          </a:p>
        </p:txBody>
      </p:sp>
    </p:spTree>
    <p:extLst>
      <p:ext uri="{BB962C8B-B14F-4D97-AF65-F5344CB8AC3E}">
        <p14:creationId xmlns:p14="http://schemas.microsoft.com/office/powerpoint/2010/main" val="438493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4D2B82-EE7D-B56D-B0DE-82CEEEC79EDD}"/>
              </a:ext>
            </a:extLst>
          </p:cNvPr>
          <p:cNvSpPr>
            <a:spLocks noGrp="1"/>
          </p:cNvSpPr>
          <p:nvPr>
            <p:ph type="ctrTitle"/>
          </p:nvPr>
        </p:nvSpPr>
        <p:spPr>
          <a:xfrm>
            <a:off x="2339789" y="4214191"/>
            <a:ext cx="7566212" cy="841903"/>
          </a:xfrm>
        </p:spPr>
        <p:txBody>
          <a:bodyPr>
            <a:normAutofit fontScale="90000"/>
          </a:bodyPr>
          <a:lstStyle/>
          <a:p>
            <a:r>
              <a:rPr lang="fr-FR" sz="2400" b="0" dirty="0"/>
              <a:t>SNA VDBI – PEPR</a:t>
            </a:r>
            <a:br>
              <a:rPr lang="fr-FR" sz="2800" dirty="0"/>
            </a:br>
            <a:r>
              <a:rPr lang="fr-FR" sz="2800" dirty="0"/>
              <a:t>Ville Durable et Bâtiment Innovant</a:t>
            </a:r>
            <a:br>
              <a:rPr lang="fr-FR" sz="2800" dirty="0"/>
            </a:br>
            <a:br>
              <a:rPr lang="fr-FR" sz="2800" dirty="0"/>
            </a:br>
            <a:r>
              <a:rPr lang="fr-FR" sz="2800" b="0" dirty="0"/>
              <a:t>Constats au départ du PEPR</a:t>
            </a:r>
            <a:endParaRPr lang="fr-FR" dirty="0"/>
          </a:p>
        </p:txBody>
      </p:sp>
      <p:sp>
        <p:nvSpPr>
          <p:cNvPr id="3" name="Sous-titre 2">
            <a:extLst>
              <a:ext uri="{FF2B5EF4-FFF2-40B4-BE49-F238E27FC236}">
                <a16:creationId xmlns:a16="http://schemas.microsoft.com/office/drawing/2014/main" id="{F3AF01A7-F8EA-01E3-307B-4BAB803AB376}"/>
              </a:ext>
            </a:extLst>
          </p:cNvPr>
          <p:cNvSpPr txBox="1">
            <a:spLocks/>
          </p:cNvSpPr>
          <p:nvPr/>
        </p:nvSpPr>
        <p:spPr>
          <a:xfrm>
            <a:off x="7121562" y="5303949"/>
            <a:ext cx="2784438" cy="791378"/>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2400"/>
              </a:spcBef>
              <a:buFont typeface="Police système Courant"/>
              <a:buNone/>
              <a:defRPr sz="24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1pPr>
            <a:lvl2pPr marL="457200" indent="0" algn="ctr" defTabSz="914400" rtl="0" eaLnBrk="1" latinLnBrk="0" hangingPunct="1">
              <a:lnSpc>
                <a:spcPct val="100000"/>
              </a:lnSpc>
              <a:spcBef>
                <a:spcPts val="1200"/>
              </a:spcBef>
              <a:buFont typeface="Wingdings" pitchFamily="2" charset="2"/>
              <a:buNone/>
              <a:defRPr sz="20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2pPr>
            <a:lvl3pPr marL="914400" indent="0" algn="ctr" defTabSz="914400" rtl="0" eaLnBrk="1" latinLnBrk="0" hangingPunct="1">
              <a:lnSpc>
                <a:spcPct val="100000"/>
              </a:lnSpc>
              <a:spcBef>
                <a:spcPts val="600"/>
              </a:spcBef>
              <a:buFont typeface="Courier New" panose="02070309020205020404" pitchFamily="49" charset="0"/>
              <a:buNone/>
              <a:defRPr sz="18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lumMod val="65000"/>
                    <a:lumOff val="35000"/>
                  </a:schemeClr>
                </a:solidFill>
                <a:latin typeface="Arial Narrow" panose="020B0604020202020204" pitchFamily="34" charset="0"/>
                <a:ea typeface="+mn-ea"/>
                <a:cs typeface="Arial Narrow"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spcBef>
                <a:spcPts val="0"/>
              </a:spcBef>
            </a:pPr>
            <a:r>
              <a:rPr lang="en-US" sz="1400" dirty="0">
                <a:ea typeface="Tahoma"/>
                <a:sym typeface="Tahoma"/>
              </a:rPr>
              <a:t>D. </a:t>
            </a:r>
            <a:r>
              <a:rPr lang="en-US" sz="1400" dirty="0" err="1">
                <a:ea typeface="Tahoma"/>
                <a:sym typeface="Tahoma"/>
              </a:rPr>
              <a:t>Mignot</a:t>
            </a:r>
            <a:r>
              <a:rPr lang="en-US" sz="1400" dirty="0">
                <a:ea typeface="Tahoma"/>
                <a:sym typeface="Tahoma"/>
              </a:rPr>
              <a:t> – UGE</a:t>
            </a:r>
          </a:p>
          <a:p>
            <a:pPr lvl="0" algn="l">
              <a:spcBef>
                <a:spcPts val="0"/>
              </a:spcBef>
            </a:pPr>
            <a:r>
              <a:rPr lang="en-US" sz="1400" dirty="0">
                <a:ea typeface="Tahoma"/>
                <a:sym typeface="Tahoma"/>
              </a:rPr>
              <a:t>G. </a:t>
            </a:r>
            <a:r>
              <a:rPr lang="en-US" sz="1400" dirty="0" err="1">
                <a:ea typeface="Tahoma"/>
                <a:sym typeface="Tahoma"/>
              </a:rPr>
              <a:t>Gesquière</a:t>
            </a:r>
            <a:r>
              <a:rPr lang="en-US" sz="1400" dirty="0">
                <a:ea typeface="Tahoma"/>
                <a:sym typeface="Tahoma"/>
              </a:rPr>
              <a:t>, J.Y. Toussaint  – CNRS</a:t>
            </a:r>
            <a:endParaRPr lang="en-US" sz="1400" dirty="0"/>
          </a:p>
        </p:txBody>
      </p:sp>
    </p:spTree>
    <p:extLst>
      <p:ext uri="{BB962C8B-B14F-4D97-AF65-F5344CB8AC3E}">
        <p14:creationId xmlns:p14="http://schemas.microsoft.com/office/powerpoint/2010/main" val="3014312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C9881CC-4F59-3353-8EB8-CE9199F8A6B6}"/>
              </a:ext>
            </a:extLst>
          </p:cNvPr>
          <p:cNvSpPr>
            <a:spLocks noGrp="1"/>
          </p:cNvSpPr>
          <p:nvPr>
            <p:ph type="title"/>
          </p:nvPr>
        </p:nvSpPr>
        <p:spPr/>
        <p:txBody>
          <a:bodyPr/>
          <a:lstStyle/>
          <a:p>
            <a:r>
              <a:rPr lang="fr-FR" dirty="0"/>
              <a:t>1 – le problème irrésolu</a:t>
            </a:r>
          </a:p>
        </p:txBody>
      </p:sp>
      <p:sp>
        <p:nvSpPr>
          <p:cNvPr id="9" name="Espace réservé du contenu 8">
            <a:extLst>
              <a:ext uri="{FF2B5EF4-FFF2-40B4-BE49-F238E27FC236}">
                <a16:creationId xmlns:a16="http://schemas.microsoft.com/office/drawing/2014/main" id="{E567E295-D75B-6054-6605-E82C41C2172E}"/>
              </a:ext>
            </a:extLst>
          </p:cNvPr>
          <p:cNvSpPr>
            <a:spLocks noGrp="1"/>
          </p:cNvSpPr>
          <p:nvPr>
            <p:ph idx="1"/>
          </p:nvPr>
        </p:nvSpPr>
        <p:spPr>
          <a:xfrm>
            <a:off x="85726" y="1383010"/>
            <a:ext cx="2578352" cy="4399521"/>
          </a:xfrm>
        </p:spPr>
        <p:txBody>
          <a:bodyPr>
            <a:normAutofit fontScale="47500" lnSpcReduction="20000"/>
          </a:bodyPr>
          <a:lstStyle/>
          <a:p>
            <a:pPr marL="0" indent="0" algn="ctr">
              <a:lnSpc>
                <a:spcPct val="120000"/>
              </a:lnSpc>
              <a:spcBef>
                <a:spcPts val="1200"/>
              </a:spcBef>
              <a:buNone/>
            </a:pPr>
            <a:r>
              <a:rPr lang="fr-FR" dirty="0">
                <a:solidFill>
                  <a:schemeClr val="tx1">
                    <a:lumMod val="65000"/>
                    <a:lumOff val="35000"/>
                  </a:schemeClr>
                </a:solidFill>
                <a:latin typeface="Arial Narrow" panose="020B0604020202020204" pitchFamily="34" charset="0"/>
                <a:cs typeface="Arial Narrow" panose="020B0604020202020204" pitchFamily="34" charset="0"/>
              </a:rPr>
              <a:t>1988 : émergence de la notion de </a:t>
            </a:r>
            <a:r>
              <a:rPr lang="fr-FR" i="1" dirty="0">
                <a:solidFill>
                  <a:schemeClr val="tx1">
                    <a:lumMod val="65000"/>
                    <a:lumOff val="35000"/>
                  </a:schemeClr>
                </a:solidFill>
                <a:latin typeface="Arial Narrow" panose="020B0604020202020204" pitchFamily="34" charset="0"/>
                <a:cs typeface="Arial Narrow" panose="020B0604020202020204" pitchFamily="34" charset="0"/>
              </a:rPr>
              <a:t>durabilité</a:t>
            </a:r>
            <a:r>
              <a:rPr lang="fr-FR" dirty="0">
                <a:solidFill>
                  <a:schemeClr val="tx1">
                    <a:lumMod val="65000"/>
                    <a:lumOff val="35000"/>
                  </a:schemeClr>
                </a:solidFill>
                <a:latin typeface="Arial Narrow" panose="020B0604020202020204" pitchFamily="34" charset="0"/>
                <a:cs typeface="Arial Narrow" panose="020B0604020202020204" pitchFamily="34" charset="0"/>
              </a:rPr>
              <a:t> (sustainable)</a:t>
            </a:r>
          </a:p>
          <a:p>
            <a:pPr marL="0" indent="0" algn="ctr">
              <a:lnSpc>
                <a:spcPct val="120000"/>
              </a:lnSpc>
              <a:spcBef>
                <a:spcPts val="1200"/>
              </a:spcBef>
              <a:buNone/>
            </a:pPr>
            <a:r>
              <a:rPr lang="fr-FR" dirty="0">
                <a:solidFill>
                  <a:schemeClr val="tx1">
                    <a:lumMod val="65000"/>
                    <a:lumOff val="35000"/>
                  </a:schemeClr>
                </a:solidFill>
                <a:latin typeface="Arial Narrow" panose="020B0604020202020204" pitchFamily="34" charset="0"/>
                <a:cs typeface="Arial Narrow" panose="020B0604020202020204" pitchFamily="34" charset="0"/>
              </a:rPr>
              <a:t>1994 : émergence de la notion de “ville durable”</a:t>
            </a:r>
          </a:p>
          <a:p>
            <a:pPr marL="0" indent="0" algn="ctr">
              <a:lnSpc>
                <a:spcPct val="120000"/>
              </a:lnSpc>
              <a:spcBef>
                <a:spcPts val="1200"/>
              </a:spcBef>
              <a:buNone/>
            </a:pPr>
            <a:r>
              <a:rPr lang="fr-FR" dirty="0">
                <a:solidFill>
                  <a:schemeClr val="tx1">
                    <a:lumMod val="65000"/>
                    <a:lumOff val="35000"/>
                  </a:schemeClr>
                </a:solidFill>
                <a:latin typeface="Arial Narrow" panose="020B0604020202020204" pitchFamily="34" charset="0"/>
                <a:cs typeface="Arial Narrow" panose="020B0604020202020204" pitchFamily="34" charset="0"/>
              </a:rPr>
              <a:t>2000 : émergence des labels environnementaux (type HQE)</a:t>
            </a:r>
          </a:p>
          <a:p>
            <a:pPr marL="342900" indent="-342900" algn="ctr">
              <a:lnSpc>
                <a:spcPct val="120000"/>
              </a:lnSpc>
              <a:spcBef>
                <a:spcPts val="1200"/>
              </a:spcBef>
              <a:buAutoNum type="arabicPlain" startAt="2000"/>
            </a:pPr>
            <a:endParaRPr lang="fr-FR" dirty="0">
              <a:solidFill>
                <a:schemeClr val="tx1">
                  <a:lumMod val="65000"/>
                  <a:lumOff val="35000"/>
                </a:schemeClr>
              </a:solidFill>
              <a:latin typeface="Arial Narrow" panose="020B0604020202020204" pitchFamily="34" charset="0"/>
              <a:cs typeface="Arial Narrow" panose="020B0604020202020204" pitchFamily="34" charset="0"/>
            </a:endParaRPr>
          </a:p>
          <a:p>
            <a:pPr marL="0" indent="0" algn="ctr">
              <a:lnSpc>
                <a:spcPct val="120000"/>
              </a:lnSpc>
              <a:spcBef>
                <a:spcPts val="1200"/>
              </a:spcBef>
              <a:buNone/>
            </a:pPr>
            <a:r>
              <a:rPr lang="fr-FR" dirty="0"/>
              <a:t>« n » actions</a:t>
            </a:r>
          </a:p>
          <a:p>
            <a:pPr algn="ctr">
              <a:lnSpc>
                <a:spcPct val="120000"/>
              </a:lnSpc>
              <a:spcBef>
                <a:spcPts val="1200"/>
              </a:spcBef>
            </a:pPr>
            <a:endParaRPr lang="fr-FR" dirty="0">
              <a:solidFill>
                <a:schemeClr val="tx1">
                  <a:lumMod val="65000"/>
                  <a:lumOff val="35000"/>
                </a:schemeClr>
              </a:solidFill>
              <a:latin typeface="Arial Narrow" panose="020B0604020202020204" pitchFamily="34" charset="0"/>
              <a:cs typeface="Arial Narrow" panose="020B0604020202020204" pitchFamily="34" charset="0"/>
            </a:endParaRPr>
          </a:p>
          <a:p>
            <a:pPr marL="0" indent="0" algn="ctr">
              <a:lnSpc>
                <a:spcPct val="120000"/>
              </a:lnSpc>
              <a:spcBef>
                <a:spcPts val="1200"/>
              </a:spcBef>
              <a:buNone/>
            </a:pPr>
            <a:r>
              <a:rPr lang="fr-FR" dirty="0">
                <a:solidFill>
                  <a:schemeClr val="tx1">
                    <a:lumMod val="65000"/>
                    <a:lumOff val="35000"/>
                  </a:schemeClr>
                </a:solidFill>
                <a:latin typeface="Arial Narrow" panose="020B0604020202020204" pitchFamily="34" charset="0"/>
                <a:cs typeface="Arial Narrow" panose="020B0604020202020204" pitchFamily="34" charset="0"/>
              </a:rPr>
              <a:t>2023 </a:t>
            </a:r>
          </a:p>
          <a:p>
            <a:pPr algn="ctr">
              <a:lnSpc>
                <a:spcPct val="120000"/>
              </a:lnSpc>
              <a:spcBef>
                <a:spcPts val="1200"/>
              </a:spcBef>
            </a:pPr>
            <a:endParaRPr lang="fr-FR" dirty="0">
              <a:solidFill>
                <a:schemeClr val="tx1">
                  <a:lumMod val="65000"/>
                  <a:lumOff val="35000"/>
                </a:schemeClr>
              </a:solidFill>
              <a:latin typeface="Arial Narrow" panose="020B0604020202020204" pitchFamily="34" charset="0"/>
              <a:cs typeface="Arial Narrow" panose="020B0604020202020204" pitchFamily="34" charset="0"/>
            </a:endParaRPr>
          </a:p>
          <a:p>
            <a:pPr algn="ctr">
              <a:lnSpc>
                <a:spcPct val="120000"/>
              </a:lnSpc>
              <a:spcBef>
                <a:spcPts val="1200"/>
              </a:spcBef>
            </a:pPr>
            <a:endParaRPr lang="fr-FR" dirty="0">
              <a:solidFill>
                <a:schemeClr val="tx1">
                  <a:lumMod val="65000"/>
                  <a:lumOff val="35000"/>
                </a:schemeClr>
              </a:solidFill>
              <a:latin typeface="Arial Narrow" panose="020B0604020202020204" pitchFamily="34" charset="0"/>
              <a:cs typeface="Arial Narrow" panose="020B0604020202020204" pitchFamily="34" charset="0"/>
            </a:endParaRPr>
          </a:p>
          <a:p>
            <a:pPr marL="0" indent="0" algn="ctr">
              <a:lnSpc>
                <a:spcPct val="120000"/>
              </a:lnSpc>
              <a:buNone/>
            </a:pPr>
            <a:r>
              <a:rPr lang="fr-FR" b="1" dirty="0">
                <a:solidFill>
                  <a:srgbClr val="FF0000"/>
                </a:solidFill>
              </a:rPr>
              <a:t>L’URGENCE DEMEURE</a:t>
            </a:r>
            <a:endParaRPr lang="fr-FR" sz="2800" b="1" dirty="0">
              <a:solidFill>
                <a:srgbClr val="FF0000"/>
              </a:solidFill>
              <a:latin typeface="Arial Narrow" panose="020B0604020202020204" pitchFamily="34" charset="0"/>
              <a:cs typeface="Arial Narrow" panose="020B0604020202020204" pitchFamily="34" charset="0"/>
            </a:endParaRPr>
          </a:p>
          <a:p>
            <a:pPr algn="ctr">
              <a:lnSpc>
                <a:spcPct val="120000"/>
              </a:lnSpc>
            </a:pPr>
            <a:endParaRPr lang="fr-FR" dirty="0"/>
          </a:p>
        </p:txBody>
      </p:sp>
      <p:sp>
        <p:nvSpPr>
          <p:cNvPr id="4" name="Espace réservé du numéro de diapositive 3">
            <a:extLst>
              <a:ext uri="{FF2B5EF4-FFF2-40B4-BE49-F238E27FC236}">
                <a16:creationId xmlns:a16="http://schemas.microsoft.com/office/drawing/2014/main" id="{BCFABC4C-DAAD-FE71-3F01-E502318535B7}"/>
              </a:ext>
            </a:extLst>
          </p:cNvPr>
          <p:cNvSpPr>
            <a:spLocks noGrp="1"/>
          </p:cNvSpPr>
          <p:nvPr>
            <p:ph type="sldNum" sz="quarter" idx="12"/>
          </p:nvPr>
        </p:nvSpPr>
        <p:spPr/>
        <p:txBody>
          <a:bodyPr/>
          <a:lstStyle/>
          <a:p>
            <a:fld id="{672B83B0-3461-4B46-936F-6684E93904E2}" type="slidenum">
              <a:rPr lang="fr-FR" smtClean="0"/>
              <a:t>7</a:t>
            </a:fld>
            <a:endParaRPr lang="fr-FR"/>
          </a:p>
        </p:txBody>
      </p:sp>
      <p:pic>
        <p:nvPicPr>
          <p:cNvPr id="7" name="Image 6">
            <a:extLst>
              <a:ext uri="{FF2B5EF4-FFF2-40B4-BE49-F238E27FC236}">
                <a16:creationId xmlns:a16="http://schemas.microsoft.com/office/drawing/2014/main" id="{74CD3E27-0D8B-5FF1-FE07-17789EBBD2EF}"/>
              </a:ext>
            </a:extLst>
          </p:cNvPr>
          <p:cNvPicPr>
            <a:picLocks noChangeAspect="1"/>
          </p:cNvPicPr>
          <p:nvPr/>
        </p:nvPicPr>
        <p:blipFill>
          <a:blip r:embed="rId3"/>
          <a:stretch>
            <a:fillRect/>
          </a:stretch>
        </p:blipFill>
        <p:spPr>
          <a:xfrm>
            <a:off x="2664078" y="984738"/>
            <a:ext cx="7241922" cy="5123595"/>
          </a:xfrm>
          <a:prstGeom prst="rect">
            <a:avLst/>
          </a:prstGeom>
        </p:spPr>
      </p:pic>
      <p:sp>
        <p:nvSpPr>
          <p:cNvPr id="8" name="Rectangle 7">
            <a:extLst>
              <a:ext uri="{FF2B5EF4-FFF2-40B4-BE49-F238E27FC236}">
                <a16:creationId xmlns:a16="http://schemas.microsoft.com/office/drawing/2014/main" id="{B617FFF6-59DC-F6AA-9C51-BC831F5CD7D4}"/>
              </a:ext>
            </a:extLst>
          </p:cNvPr>
          <p:cNvSpPr/>
          <p:nvPr/>
        </p:nvSpPr>
        <p:spPr>
          <a:xfrm>
            <a:off x="2672861" y="3558988"/>
            <a:ext cx="7233139" cy="2549345"/>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iangle isocèle 12">
            <a:extLst>
              <a:ext uri="{FF2B5EF4-FFF2-40B4-BE49-F238E27FC236}">
                <a16:creationId xmlns:a16="http://schemas.microsoft.com/office/drawing/2014/main" id="{3A45F9F2-A8E6-BC70-1C1E-CA90E9E20879}"/>
              </a:ext>
            </a:extLst>
          </p:cNvPr>
          <p:cNvSpPr/>
          <p:nvPr/>
        </p:nvSpPr>
        <p:spPr>
          <a:xfrm rot="10800000">
            <a:off x="1085570" y="4375639"/>
            <a:ext cx="587448" cy="422676"/>
          </a:xfrm>
          <a:prstGeom prst="triangle">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solidFill>
                <a:schemeClr val="tx1">
                  <a:lumMod val="65000"/>
                  <a:lumOff val="35000"/>
                </a:schemeClr>
              </a:solidFill>
            </a:endParaRPr>
          </a:p>
        </p:txBody>
      </p:sp>
    </p:spTree>
    <p:extLst>
      <p:ext uri="{BB962C8B-B14F-4D97-AF65-F5344CB8AC3E}">
        <p14:creationId xmlns:p14="http://schemas.microsoft.com/office/powerpoint/2010/main" val="1055618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93FF96F-1213-63DD-0AA1-60B86454C5EA}"/>
              </a:ext>
            </a:extLst>
          </p:cNvPr>
          <p:cNvSpPr>
            <a:spLocks noGrp="1"/>
          </p:cNvSpPr>
          <p:nvPr>
            <p:ph idx="1"/>
          </p:nvPr>
        </p:nvSpPr>
        <p:spPr/>
        <p:txBody>
          <a:bodyPr anchor="ctr">
            <a:normAutofit lnSpcReduction="10000"/>
          </a:bodyPr>
          <a:lstStyle/>
          <a:p>
            <a:pPr marL="0" indent="0" algn="ctr">
              <a:buNone/>
            </a:pPr>
            <a:r>
              <a:rPr lang="fr-FR" sz="2400" b="1" dirty="0">
                <a:solidFill>
                  <a:schemeClr val="tx1">
                    <a:lumMod val="65000"/>
                    <a:lumOff val="35000"/>
                  </a:schemeClr>
                </a:solidFill>
                <a:latin typeface="Arial Narrow" panose="020B0604020202020204" pitchFamily="34" charset="0"/>
                <a:cs typeface="Arial Narrow" panose="020B0604020202020204" pitchFamily="34" charset="0"/>
              </a:rPr>
              <a:t>Non pas que l’on ne fasse rien</a:t>
            </a:r>
          </a:p>
          <a:p>
            <a:pPr marL="0" indent="0" algn="ctr">
              <a:buNone/>
            </a:pPr>
            <a:r>
              <a:rPr lang="fr-FR" sz="2400" b="1" dirty="0">
                <a:solidFill>
                  <a:schemeClr val="tx1">
                    <a:lumMod val="65000"/>
                    <a:lumOff val="35000"/>
                  </a:schemeClr>
                </a:solidFill>
                <a:latin typeface="Arial Narrow" panose="020B0604020202020204" pitchFamily="34" charset="0"/>
                <a:cs typeface="Arial Narrow" panose="020B0604020202020204" pitchFamily="34" charset="0"/>
              </a:rPr>
              <a:t>Mais de nombreux problèmes apparaissent </a:t>
            </a:r>
            <a:br>
              <a:rPr lang="fr-FR" sz="2400" b="1" dirty="0">
                <a:solidFill>
                  <a:schemeClr val="tx1">
                    <a:lumMod val="65000"/>
                    <a:lumOff val="35000"/>
                  </a:schemeClr>
                </a:solidFill>
                <a:latin typeface="Arial Narrow" panose="020B0604020202020204" pitchFamily="34" charset="0"/>
                <a:cs typeface="Arial Narrow" panose="020B0604020202020204" pitchFamily="34" charset="0"/>
              </a:rPr>
            </a:br>
            <a:r>
              <a:rPr lang="fr-FR" sz="2400" b="1" dirty="0">
                <a:solidFill>
                  <a:schemeClr val="tx1">
                    <a:lumMod val="65000"/>
                    <a:lumOff val="35000"/>
                  </a:schemeClr>
                </a:solidFill>
                <a:latin typeface="Arial Narrow" panose="020B0604020202020204" pitchFamily="34" charset="0"/>
                <a:cs typeface="Arial Narrow" panose="020B0604020202020204" pitchFamily="34" charset="0"/>
              </a:rPr>
              <a:t>qui freinent la mise en œuvre des Villes Durables et Bâtiments Innovants</a:t>
            </a:r>
          </a:p>
          <a:p>
            <a:pPr marL="0" indent="0" algn="ctr">
              <a:buNone/>
            </a:pPr>
            <a:endParaRPr lang="fr-FR" sz="2400" dirty="0"/>
          </a:p>
          <a:p>
            <a:pPr marL="0" indent="0" algn="ctr">
              <a:buNone/>
            </a:pPr>
            <a:r>
              <a:rPr lang="fr-FR" sz="2400" dirty="0"/>
              <a:t>Des initiatives multiples faiblement coordonnées</a:t>
            </a:r>
          </a:p>
          <a:p>
            <a:pPr marL="0" indent="0" algn="ctr">
              <a:spcBef>
                <a:spcPts val="1200"/>
              </a:spcBef>
              <a:buNone/>
            </a:pPr>
            <a:r>
              <a:rPr lang="fr-FR" sz="2400" dirty="0"/>
              <a:t>Des communautés scientifiques fragmentées</a:t>
            </a:r>
          </a:p>
          <a:p>
            <a:pPr marL="0" indent="0" algn="ctr">
              <a:spcBef>
                <a:spcPts val="1200"/>
              </a:spcBef>
              <a:buNone/>
            </a:pPr>
            <a:r>
              <a:rPr lang="fr-FR" sz="2400" dirty="0"/>
              <a:t>L’urbanisation et la généralisation de l’urbain, des faits minorés</a:t>
            </a:r>
          </a:p>
          <a:p>
            <a:pPr marL="0" indent="0" algn="ctr">
              <a:spcBef>
                <a:spcPts val="1200"/>
              </a:spcBef>
              <a:buNone/>
            </a:pPr>
            <a:r>
              <a:rPr lang="fr-FR" sz="2400" dirty="0"/>
              <a:t>Des solutions nécessairement locales à des problèmes posés à l’échelle planétaire</a:t>
            </a:r>
          </a:p>
          <a:p>
            <a:pPr marL="0" indent="0" algn="ctr">
              <a:buNone/>
            </a:pPr>
            <a:endParaRPr lang="fr-FR" sz="2400" b="1" dirty="0">
              <a:solidFill>
                <a:schemeClr val="tx1">
                  <a:lumMod val="65000"/>
                  <a:lumOff val="35000"/>
                </a:schemeClr>
              </a:solidFill>
              <a:latin typeface="Arial Narrow" panose="020B0604020202020204" pitchFamily="34" charset="0"/>
              <a:cs typeface="Arial Narrow" panose="020B0604020202020204" pitchFamily="34" charset="0"/>
            </a:endParaRPr>
          </a:p>
          <a:p>
            <a:pPr marL="0" indent="0" algn="ctr">
              <a:buNone/>
            </a:pPr>
            <a:r>
              <a:rPr lang="fr-FR" sz="2400" b="1" dirty="0">
                <a:solidFill>
                  <a:schemeClr val="tx1">
                    <a:lumMod val="65000"/>
                    <a:lumOff val="35000"/>
                  </a:schemeClr>
                </a:solidFill>
                <a:latin typeface="Arial Narrow" panose="020B0604020202020204" pitchFamily="34" charset="0"/>
                <a:cs typeface="Arial Narrow" panose="020B0604020202020204" pitchFamily="34" charset="0"/>
              </a:rPr>
              <a:t>Accélérer grâce à la stratégie VDBI</a:t>
            </a:r>
          </a:p>
        </p:txBody>
      </p:sp>
      <p:sp>
        <p:nvSpPr>
          <p:cNvPr id="3" name="Espace réservé du numéro de diapositive 2">
            <a:extLst>
              <a:ext uri="{FF2B5EF4-FFF2-40B4-BE49-F238E27FC236}">
                <a16:creationId xmlns:a16="http://schemas.microsoft.com/office/drawing/2014/main" id="{5642EC34-805B-603E-C6BC-821E975F6E59}"/>
              </a:ext>
            </a:extLst>
          </p:cNvPr>
          <p:cNvSpPr>
            <a:spLocks noGrp="1"/>
          </p:cNvSpPr>
          <p:nvPr>
            <p:ph type="sldNum" sz="quarter" idx="12"/>
          </p:nvPr>
        </p:nvSpPr>
        <p:spPr/>
        <p:txBody>
          <a:bodyPr/>
          <a:lstStyle/>
          <a:p>
            <a:fld id="{672B83B0-3461-4B46-936F-6684E93904E2}" type="slidenum">
              <a:rPr lang="fr-FR" smtClean="0"/>
              <a:t>8</a:t>
            </a:fld>
            <a:endParaRPr lang="fr-FR"/>
          </a:p>
        </p:txBody>
      </p:sp>
      <p:sp>
        <p:nvSpPr>
          <p:cNvPr id="4" name="Triangle isocèle 12">
            <a:extLst>
              <a:ext uri="{FF2B5EF4-FFF2-40B4-BE49-F238E27FC236}">
                <a16:creationId xmlns:a16="http://schemas.microsoft.com/office/drawing/2014/main" id="{1648C8B7-9867-7E62-5CF7-80A6CDDA720A}"/>
              </a:ext>
            </a:extLst>
          </p:cNvPr>
          <p:cNvSpPr/>
          <p:nvPr/>
        </p:nvSpPr>
        <p:spPr>
          <a:xfrm rot="10800000">
            <a:off x="4664040" y="4760196"/>
            <a:ext cx="587448" cy="422676"/>
          </a:xfrm>
          <a:prstGeom prst="triangle">
            <a:avLst/>
          </a:prstGeom>
          <a:solidFill>
            <a:schemeClr val="bg1">
              <a:lumMod val="8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solidFill>
                <a:schemeClr val="tx1">
                  <a:lumMod val="65000"/>
                  <a:lumOff val="35000"/>
                </a:schemeClr>
              </a:solidFill>
            </a:endParaRPr>
          </a:p>
        </p:txBody>
      </p:sp>
      <p:sp>
        <p:nvSpPr>
          <p:cNvPr id="5" name="Triangle isocèle 12">
            <a:extLst>
              <a:ext uri="{FF2B5EF4-FFF2-40B4-BE49-F238E27FC236}">
                <a16:creationId xmlns:a16="http://schemas.microsoft.com/office/drawing/2014/main" id="{019BBC63-EC91-AB7D-0C1D-F4D6C9970D57}"/>
              </a:ext>
            </a:extLst>
          </p:cNvPr>
          <p:cNvSpPr/>
          <p:nvPr/>
        </p:nvSpPr>
        <p:spPr>
          <a:xfrm rot="10800000">
            <a:off x="4664039" y="2097804"/>
            <a:ext cx="587448" cy="422676"/>
          </a:xfrm>
          <a:prstGeom prst="triangle">
            <a:avLst/>
          </a:prstGeom>
          <a:solidFill>
            <a:schemeClr val="bg1">
              <a:lumMod val="8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63">
              <a:solidFill>
                <a:schemeClr val="tx1">
                  <a:lumMod val="65000"/>
                  <a:lumOff val="35000"/>
                </a:schemeClr>
              </a:solidFill>
            </a:endParaRPr>
          </a:p>
        </p:txBody>
      </p:sp>
    </p:spTree>
    <p:extLst>
      <p:ext uri="{BB962C8B-B14F-4D97-AF65-F5344CB8AC3E}">
        <p14:creationId xmlns:p14="http://schemas.microsoft.com/office/powerpoint/2010/main" val="4022090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8F9682-7489-9EA9-7E60-6538BAE24855}"/>
              </a:ext>
            </a:extLst>
          </p:cNvPr>
          <p:cNvSpPr>
            <a:spLocks noGrp="1"/>
          </p:cNvSpPr>
          <p:nvPr>
            <p:ph type="title"/>
          </p:nvPr>
        </p:nvSpPr>
        <p:spPr/>
        <p:txBody>
          <a:bodyPr/>
          <a:lstStyle/>
          <a:p>
            <a:r>
              <a:rPr lang="fr-FR" dirty="0"/>
              <a:t>1 – le problème irrésolu</a:t>
            </a:r>
          </a:p>
        </p:txBody>
      </p:sp>
      <p:sp>
        <p:nvSpPr>
          <p:cNvPr id="4" name="Espace réservé du numéro de diapositive 3">
            <a:extLst>
              <a:ext uri="{FF2B5EF4-FFF2-40B4-BE49-F238E27FC236}">
                <a16:creationId xmlns:a16="http://schemas.microsoft.com/office/drawing/2014/main" id="{340D9EFA-0FD3-B469-2EBD-C2308CC1FFB7}"/>
              </a:ext>
            </a:extLst>
          </p:cNvPr>
          <p:cNvSpPr>
            <a:spLocks noGrp="1"/>
          </p:cNvSpPr>
          <p:nvPr>
            <p:ph type="sldNum" sz="quarter" idx="12"/>
          </p:nvPr>
        </p:nvSpPr>
        <p:spPr/>
        <p:txBody>
          <a:bodyPr/>
          <a:lstStyle/>
          <a:p>
            <a:fld id="{672B83B0-3461-4B46-936F-6684E93904E2}" type="slidenum">
              <a:rPr lang="fr-FR" smtClean="0"/>
              <a:t>9</a:t>
            </a:fld>
            <a:endParaRPr lang="fr-FR"/>
          </a:p>
        </p:txBody>
      </p:sp>
      <p:pic>
        <p:nvPicPr>
          <p:cNvPr id="6" name="Image 5">
            <a:extLst>
              <a:ext uri="{FF2B5EF4-FFF2-40B4-BE49-F238E27FC236}">
                <a16:creationId xmlns:a16="http://schemas.microsoft.com/office/drawing/2014/main" id="{270FF70E-49BE-72D0-3890-B741578F2C0B}"/>
              </a:ext>
            </a:extLst>
          </p:cNvPr>
          <p:cNvPicPr>
            <a:picLocks noChangeAspect="1"/>
          </p:cNvPicPr>
          <p:nvPr/>
        </p:nvPicPr>
        <p:blipFill>
          <a:blip r:embed="rId3"/>
          <a:stretch>
            <a:fillRect/>
          </a:stretch>
        </p:blipFill>
        <p:spPr>
          <a:xfrm>
            <a:off x="2949390" y="1192306"/>
            <a:ext cx="6956448" cy="4921625"/>
          </a:xfrm>
          <a:prstGeom prst="rect">
            <a:avLst/>
          </a:prstGeom>
        </p:spPr>
      </p:pic>
      <p:sp>
        <p:nvSpPr>
          <p:cNvPr id="14" name="Rectangle 13">
            <a:extLst>
              <a:ext uri="{FF2B5EF4-FFF2-40B4-BE49-F238E27FC236}">
                <a16:creationId xmlns:a16="http://schemas.microsoft.com/office/drawing/2014/main" id="{13D12FF7-337D-D4A1-DD60-1C78B1C4CE85}"/>
              </a:ext>
            </a:extLst>
          </p:cNvPr>
          <p:cNvSpPr/>
          <p:nvPr/>
        </p:nvSpPr>
        <p:spPr>
          <a:xfrm>
            <a:off x="2949388" y="3654362"/>
            <a:ext cx="6974379" cy="2468534"/>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contenu 6">
            <a:extLst>
              <a:ext uri="{FF2B5EF4-FFF2-40B4-BE49-F238E27FC236}">
                <a16:creationId xmlns:a16="http://schemas.microsoft.com/office/drawing/2014/main" id="{2BA6791D-ABA4-31DD-D295-D2DAB5998A10}"/>
              </a:ext>
            </a:extLst>
          </p:cNvPr>
          <p:cNvSpPr>
            <a:spLocks noGrp="1"/>
          </p:cNvSpPr>
          <p:nvPr>
            <p:ph idx="1"/>
          </p:nvPr>
        </p:nvSpPr>
        <p:spPr>
          <a:xfrm>
            <a:off x="22164" y="1391975"/>
            <a:ext cx="2425197" cy="4495986"/>
          </a:xfrm>
        </p:spPr>
        <p:txBody>
          <a:bodyPr anchor="ctr">
            <a:normAutofit/>
          </a:bodyPr>
          <a:lstStyle/>
          <a:p>
            <a:pPr marL="0" indent="0">
              <a:buNone/>
            </a:pPr>
            <a:r>
              <a:rPr lang="fr-FR" sz="1600" dirty="0">
                <a:solidFill>
                  <a:schemeClr val="tx1">
                    <a:lumMod val="65000"/>
                    <a:lumOff val="35000"/>
                  </a:schemeClr>
                </a:solidFill>
                <a:latin typeface="Arial Narrow" panose="020B0604020202020204" pitchFamily="34" charset="0"/>
                <a:cs typeface="Arial Narrow" panose="020B0604020202020204" pitchFamily="34" charset="0"/>
              </a:rPr>
              <a:t>Stratégie commune : mobiliser toutes les parties prenantes</a:t>
            </a:r>
          </a:p>
          <a:p>
            <a:pPr>
              <a:spcBef>
                <a:spcPts val="600"/>
              </a:spcBef>
            </a:pPr>
            <a:r>
              <a:rPr lang="fr-FR" sz="1600" dirty="0"/>
              <a:t>p</a:t>
            </a:r>
            <a:r>
              <a:rPr lang="fr-FR" sz="1600" dirty="0">
                <a:solidFill>
                  <a:schemeClr val="tx1">
                    <a:lumMod val="65000"/>
                    <a:lumOff val="35000"/>
                  </a:schemeClr>
                </a:solidFill>
                <a:latin typeface="Arial Narrow" panose="020B0604020202020204" pitchFamily="34" charset="0"/>
                <a:cs typeface="Arial Narrow" panose="020B0604020202020204" pitchFamily="34" charset="0"/>
              </a:rPr>
              <a:t>raticiens</a:t>
            </a:r>
          </a:p>
          <a:p>
            <a:pPr>
              <a:spcBef>
                <a:spcPts val="600"/>
              </a:spcBef>
            </a:pPr>
            <a:r>
              <a:rPr lang="fr-FR" sz="1600" dirty="0">
                <a:solidFill>
                  <a:schemeClr val="tx1">
                    <a:lumMod val="65000"/>
                    <a:lumOff val="35000"/>
                  </a:schemeClr>
                </a:solidFill>
                <a:latin typeface="Arial Narrow" panose="020B0604020202020204" pitchFamily="34" charset="0"/>
                <a:cs typeface="Arial Narrow" panose="020B0604020202020204" pitchFamily="34" charset="0"/>
              </a:rPr>
              <a:t>autorités locales</a:t>
            </a:r>
          </a:p>
          <a:p>
            <a:pPr>
              <a:spcBef>
                <a:spcPts val="600"/>
              </a:spcBef>
            </a:pPr>
            <a:r>
              <a:rPr lang="fr-FR" sz="1600" dirty="0">
                <a:solidFill>
                  <a:schemeClr val="tx1">
                    <a:lumMod val="65000"/>
                    <a:lumOff val="35000"/>
                  </a:schemeClr>
                </a:solidFill>
                <a:latin typeface="Arial Narrow" panose="020B0604020202020204" pitchFamily="34" charset="0"/>
                <a:cs typeface="Arial Narrow" panose="020B0604020202020204" pitchFamily="34" charset="0"/>
              </a:rPr>
              <a:t>publics et citoyens</a:t>
            </a:r>
          </a:p>
          <a:p>
            <a:pPr>
              <a:spcBef>
                <a:spcPts val="600"/>
              </a:spcBef>
            </a:pPr>
            <a:r>
              <a:rPr lang="fr-FR" sz="1600" dirty="0">
                <a:solidFill>
                  <a:schemeClr val="tx1">
                    <a:lumMod val="65000"/>
                    <a:lumOff val="35000"/>
                  </a:schemeClr>
                </a:solidFill>
                <a:latin typeface="Arial Narrow" panose="020B0604020202020204" pitchFamily="34" charset="0"/>
                <a:cs typeface="Arial Narrow" panose="020B0604020202020204" pitchFamily="34" charset="0"/>
              </a:rPr>
              <a:t>chercheurs</a:t>
            </a:r>
          </a:p>
          <a:p>
            <a:pPr marL="0" indent="0">
              <a:spcBef>
                <a:spcPts val="4200"/>
              </a:spcBef>
              <a:buNone/>
            </a:pPr>
            <a:r>
              <a:rPr lang="fr-FR" sz="1600" b="1" dirty="0">
                <a:solidFill>
                  <a:schemeClr val="tx1">
                    <a:lumMod val="65000"/>
                    <a:lumOff val="35000"/>
                  </a:schemeClr>
                </a:solidFill>
                <a:latin typeface="Arial Narrow" panose="020B0604020202020204" pitchFamily="34" charset="0"/>
                <a:cs typeface="Arial Narrow" panose="020B0604020202020204" pitchFamily="34" charset="0"/>
              </a:rPr>
              <a:t>Une recherche fondée sur la trajectoire de l’urbanisation</a:t>
            </a:r>
            <a:endParaRPr lang="fr-FR" sz="1600" dirty="0"/>
          </a:p>
        </p:txBody>
      </p:sp>
      <p:sp>
        <p:nvSpPr>
          <p:cNvPr id="25" name="ZoneTexte 24">
            <a:extLst>
              <a:ext uri="{FF2B5EF4-FFF2-40B4-BE49-F238E27FC236}">
                <a16:creationId xmlns:a16="http://schemas.microsoft.com/office/drawing/2014/main" id="{3BD112CE-B38B-5771-01B6-BC70D62A6120}"/>
              </a:ext>
            </a:extLst>
          </p:cNvPr>
          <p:cNvSpPr txBox="1"/>
          <p:nvPr/>
        </p:nvSpPr>
        <p:spPr>
          <a:xfrm>
            <a:off x="2297096" y="3310761"/>
            <a:ext cx="734920" cy="369332"/>
          </a:xfrm>
          <a:prstGeom prst="rect">
            <a:avLst/>
          </a:prstGeom>
          <a:noFill/>
        </p:spPr>
        <p:txBody>
          <a:bodyPr wrap="square" rtlCol="0">
            <a:spAutoFit/>
          </a:bodyPr>
          <a:lstStyle/>
          <a:p>
            <a:pPr algn="ctr"/>
            <a:r>
              <a:rPr lang="fr-FR" b="1" dirty="0">
                <a:solidFill>
                  <a:schemeClr val="tx1">
                    <a:lumMod val="65000"/>
                    <a:lumOff val="35000"/>
                  </a:schemeClr>
                </a:solidFill>
                <a:latin typeface="Arial Narrow" panose="020B0604020202020204" pitchFamily="34" charset="0"/>
                <a:cs typeface="Arial Narrow" panose="020B0604020202020204" pitchFamily="34" charset="0"/>
              </a:rPr>
              <a:t>2022</a:t>
            </a:r>
          </a:p>
        </p:txBody>
      </p:sp>
      <p:sp>
        <p:nvSpPr>
          <p:cNvPr id="26" name="ZoneTexte 25">
            <a:extLst>
              <a:ext uri="{FF2B5EF4-FFF2-40B4-BE49-F238E27FC236}">
                <a16:creationId xmlns:a16="http://schemas.microsoft.com/office/drawing/2014/main" id="{351B780F-2B45-25C4-C8C1-C5ADF8526588}"/>
              </a:ext>
            </a:extLst>
          </p:cNvPr>
          <p:cNvSpPr txBox="1"/>
          <p:nvPr/>
        </p:nvSpPr>
        <p:spPr>
          <a:xfrm>
            <a:off x="2297096" y="1472659"/>
            <a:ext cx="734920" cy="369332"/>
          </a:xfrm>
          <a:prstGeom prst="rect">
            <a:avLst/>
          </a:prstGeom>
          <a:noFill/>
        </p:spPr>
        <p:txBody>
          <a:bodyPr wrap="square" rtlCol="0">
            <a:spAutoFit/>
          </a:bodyPr>
          <a:lstStyle/>
          <a:p>
            <a:pPr algn="ctr"/>
            <a:r>
              <a:rPr lang="fr-FR" b="1" dirty="0">
                <a:solidFill>
                  <a:schemeClr val="tx1">
                    <a:lumMod val="65000"/>
                    <a:lumOff val="35000"/>
                  </a:schemeClr>
                </a:solidFill>
                <a:latin typeface="Arial Narrow" panose="020B0604020202020204" pitchFamily="34" charset="0"/>
                <a:cs typeface="Arial Narrow" panose="020B0604020202020204" pitchFamily="34" charset="0"/>
              </a:rPr>
              <a:t>2030</a:t>
            </a:r>
          </a:p>
        </p:txBody>
      </p:sp>
      <p:cxnSp>
        <p:nvCxnSpPr>
          <p:cNvPr id="27" name="Connecteur droit avec flèche 26">
            <a:extLst>
              <a:ext uri="{FF2B5EF4-FFF2-40B4-BE49-F238E27FC236}">
                <a16:creationId xmlns:a16="http://schemas.microsoft.com/office/drawing/2014/main" id="{CF8BB7E4-15E1-45D2-87CF-7AB43453E622}"/>
              </a:ext>
            </a:extLst>
          </p:cNvPr>
          <p:cNvCxnSpPr>
            <a:cxnSpLocks/>
          </p:cNvCxnSpPr>
          <p:nvPr/>
        </p:nvCxnSpPr>
        <p:spPr>
          <a:xfrm flipV="1">
            <a:off x="2664556" y="1934383"/>
            <a:ext cx="0" cy="1088476"/>
          </a:xfrm>
          <a:prstGeom prst="straightConnector1">
            <a:avLst/>
          </a:prstGeom>
          <a:ln w="50800">
            <a:solidFill>
              <a:srgbClr val="92D050"/>
            </a:solidFill>
            <a:tailEnd type="stealth" w="lg" len="lg"/>
          </a:ln>
        </p:spPr>
        <p:style>
          <a:lnRef idx="3">
            <a:schemeClr val="accent6"/>
          </a:lnRef>
          <a:fillRef idx="0">
            <a:schemeClr val="accent6"/>
          </a:fillRef>
          <a:effectRef idx="2">
            <a:schemeClr val="accent6"/>
          </a:effectRef>
          <a:fontRef idx="minor">
            <a:schemeClr val="tx1"/>
          </a:fontRef>
        </p:style>
      </p:cxnSp>
      <p:sp>
        <p:nvSpPr>
          <p:cNvPr id="28" name="ZoneTexte 27">
            <a:extLst>
              <a:ext uri="{FF2B5EF4-FFF2-40B4-BE49-F238E27FC236}">
                <a16:creationId xmlns:a16="http://schemas.microsoft.com/office/drawing/2014/main" id="{5518D989-2042-F145-A1CA-149519B7E4AE}"/>
              </a:ext>
            </a:extLst>
          </p:cNvPr>
          <p:cNvSpPr txBox="1"/>
          <p:nvPr/>
        </p:nvSpPr>
        <p:spPr>
          <a:xfrm>
            <a:off x="2297096" y="5584037"/>
            <a:ext cx="734920" cy="369332"/>
          </a:xfrm>
          <a:prstGeom prst="rect">
            <a:avLst/>
          </a:prstGeom>
          <a:noFill/>
        </p:spPr>
        <p:txBody>
          <a:bodyPr wrap="square" rtlCol="0">
            <a:spAutoFit/>
          </a:bodyPr>
          <a:lstStyle/>
          <a:p>
            <a:pPr algn="ctr"/>
            <a:r>
              <a:rPr lang="fr-FR" b="1" dirty="0">
                <a:solidFill>
                  <a:schemeClr val="tx1">
                    <a:lumMod val="65000"/>
                    <a:lumOff val="35000"/>
                  </a:schemeClr>
                </a:solidFill>
                <a:latin typeface="Arial Narrow" panose="020B0604020202020204" pitchFamily="34" charset="0"/>
                <a:cs typeface="Arial Narrow" panose="020B0604020202020204" pitchFamily="34" charset="0"/>
              </a:rPr>
              <a:t>1988</a:t>
            </a:r>
          </a:p>
        </p:txBody>
      </p:sp>
      <p:cxnSp>
        <p:nvCxnSpPr>
          <p:cNvPr id="29" name="Connecteur droit avec flèche 28">
            <a:extLst>
              <a:ext uri="{FF2B5EF4-FFF2-40B4-BE49-F238E27FC236}">
                <a16:creationId xmlns:a16="http://schemas.microsoft.com/office/drawing/2014/main" id="{C2022A20-3D5A-6EE1-DC5C-666A4B89A281}"/>
              </a:ext>
            </a:extLst>
          </p:cNvPr>
          <p:cNvCxnSpPr>
            <a:cxnSpLocks/>
          </p:cNvCxnSpPr>
          <p:nvPr/>
        </p:nvCxnSpPr>
        <p:spPr>
          <a:xfrm flipV="1">
            <a:off x="2664556" y="4081017"/>
            <a:ext cx="0" cy="1316182"/>
          </a:xfrm>
          <a:prstGeom prst="straightConnector1">
            <a:avLst/>
          </a:prstGeom>
          <a:ln w="50800">
            <a:solidFill>
              <a:schemeClr val="accent4">
                <a:lumMod val="50000"/>
              </a:schemeClr>
            </a:solidFill>
            <a:tailEnd type="stealth" w="lg" len="lg"/>
          </a:ln>
        </p:spPr>
        <p:style>
          <a:lnRef idx="3">
            <a:schemeClr val="accent4"/>
          </a:lnRef>
          <a:fillRef idx="0">
            <a:schemeClr val="accent4"/>
          </a:fillRef>
          <a:effectRef idx="2">
            <a:schemeClr val="accent4"/>
          </a:effectRef>
          <a:fontRef idx="minor">
            <a:schemeClr val="tx1"/>
          </a:fontRef>
        </p:style>
      </p:cxnSp>
      <p:cxnSp>
        <p:nvCxnSpPr>
          <p:cNvPr id="30" name="Connecteur droit 29">
            <a:extLst>
              <a:ext uri="{FF2B5EF4-FFF2-40B4-BE49-F238E27FC236}">
                <a16:creationId xmlns:a16="http://schemas.microsoft.com/office/drawing/2014/main" id="{34A22A9A-8CCB-FFAC-09EB-A43E6A2295AF}"/>
              </a:ext>
            </a:extLst>
          </p:cNvPr>
          <p:cNvCxnSpPr>
            <a:cxnSpLocks/>
          </p:cNvCxnSpPr>
          <p:nvPr/>
        </p:nvCxnSpPr>
        <p:spPr>
          <a:xfrm>
            <a:off x="2551113" y="3645397"/>
            <a:ext cx="663202" cy="0"/>
          </a:xfrm>
          <a:prstGeom prst="line">
            <a:avLst/>
          </a:prstGeom>
          <a:ln w="50800">
            <a:solidFill>
              <a:srgbClr val="700C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115632"/>
      </p:ext>
    </p:extLst>
  </p:cSld>
  <p:clrMapOvr>
    <a:masterClrMapping/>
  </p:clrMapOvr>
</p:sld>
</file>

<file path=ppt/theme/theme1.xml><?xml version="1.0" encoding="utf-8"?>
<a:theme xmlns:a="http://schemas.openxmlformats.org/drawingml/2006/main" name="13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4" id="{766185FC-A950-8043-B45D-0496E2EC9460}" vid="{C8EFBDA2-A787-8548-A0F4-B669CF8D991F}"/>
    </a:ext>
  </a:extLst>
</a:theme>
</file>

<file path=ppt/theme/theme2.xml><?xml version="1.0" encoding="utf-8"?>
<a:theme xmlns:a="http://schemas.openxmlformats.org/drawingml/2006/main" name="9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4" id="{766185FC-A950-8043-B45D-0496E2EC9460}" vid="{ED390E40-D540-7340-AFCD-D3E50E5FD550}"/>
    </a:ext>
  </a:extLst>
</a:theme>
</file>

<file path=ppt/theme/theme3.xml><?xml version="1.0" encoding="utf-8"?>
<a:theme xmlns:a="http://schemas.openxmlformats.org/drawingml/2006/main" name="1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4" id="{766185FC-A950-8043-B45D-0496E2EC9460}" vid="{ED390E40-D540-7340-AFCD-D3E50E5FD550}"/>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9_Conception personnalisée</Template>
  <TotalTime>0</TotalTime>
  <Words>4897</Words>
  <Application>Microsoft Office PowerPoint</Application>
  <PresentationFormat>Format A4 (210 x 297 mm)</PresentationFormat>
  <Paragraphs>714</Paragraphs>
  <Slides>43</Slides>
  <Notes>41</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43</vt:i4>
      </vt:variant>
    </vt:vector>
  </HeadingPairs>
  <TitlesOfParts>
    <vt:vector size="52" baseType="lpstr">
      <vt:lpstr>Arial</vt:lpstr>
      <vt:lpstr>Arial Narrow</vt:lpstr>
      <vt:lpstr>Calibri</vt:lpstr>
      <vt:lpstr>Courier New</vt:lpstr>
      <vt:lpstr>Police système Courant</vt:lpstr>
      <vt:lpstr>Wingdings</vt:lpstr>
      <vt:lpstr>13_Conception personnalisée</vt:lpstr>
      <vt:lpstr>9_Conception personnalisée</vt:lpstr>
      <vt:lpstr>11_Conception personnalisée</vt:lpstr>
      <vt:lpstr>SNA VDBI – PEPR Ville Durable et Bâtiment Innovant  Journées VDBI – 16-17-18 octobre 2023</vt:lpstr>
      <vt:lpstr>Solutions pour une Ville Durable et Bâtiment Innovant Stratégie Nationale d’Accélération (SNA VDBI)</vt:lpstr>
      <vt:lpstr>Une stratégie Nationale d’Accélération</vt:lpstr>
      <vt:lpstr>France 2030 et les SNA</vt:lpstr>
      <vt:lpstr>France 2030 et les PEPR</vt:lpstr>
      <vt:lpstr>SNA VDBI – PEPR Ville Durable et Bâtiment Innovant  Constats au départ du PEPR</vt:lpstr>
      <vt:lpstr>1 – le problème irrésolu</vt:lpstr>
      <vt:lpstr>Présentation PowerPoint</vt:lpstr>
      <vt:lpstr>1 – le problème irrésolu</vt:lpstr>
      <vt:lpstr>SNA VDBI – PEPR Ville Durable et Bâtiment Innovant  Rappel des 4 enjeux de la gouvernance du PEPR</vt:lpstr>
      <vt:lpstr>1 - Une recherche tirée par l’aval  ou une recherche dans l’urgence </vt:lpstr>
      <vt:lpstr>2 - L’exercice de la pluralité scientifique étendue </vt:lpstr>
      <vt:lpstr>3 – Les défis à relever à partir d’une approche plurielle</vt:lpstr>
      <vt:lpstr>4 - Une mobilisation nationale autour de VDBI</vt:lpstr>
      <vt:lpstr>SNA VDBI – PEPR Ville Durable et Bâtiment Innovant  Gouvernance et constitution des collèges</vt:lpstr>
      <vt:lpstr>Présentation PowerPoint</vt:lpstr>
      <vt:lpstr>Collège des Parties Prenantes</vt:lpstr>
      <vt:lpstr>Collège Scientifique</vt:lpstr>
      <vt:lpstr>Collège Stratégique Institutionnel</vt:lpstr>
      <vt:lpstr>SNA VDBI – PEPR Ville Durable et Bâtiment Innovant  Synthèse : rôle des CO et Gouvernance-animation du PEPR</vt:lpstr>
      <vt:lpstr>Présentation PowerPoint</vt:lpstr>
      <vt:lpstr>Présentation PowerPoint</vt:lpstr>
      <vt:lpstr>Rôle des collèges</vt:lpstr>
      <vt:lpstr>SNA VDBI – PEPR Ville Durable et Bâtiment Innovant  L’organisation des journées du 16-17-18</vt:lpstr>
      <vt:lpstr>Journée du 16 octobre 2023</vt:lpstr>
      <vt:lpstr>Journée du 17 octobre 2023</vt:lpstr>
      <vt:lpstr>Journée du 18 – réservée aux membres des trois Collèges</vt:lpstr>
      <vt:lpstr>Ordre de passage 16 matin</vt:lpstr>
      <vt:lpstr>Ordre de passage 16 après-midi</vt:lpstr>
      <vt:lpstr>Ordre de passage 17 matin</vt:lpstr>
      <vt:lpstr>4 points à l’ordre du jour de chaque session</vt:lpstr>
      <vt:lpstr>site : https://pepr-vdbi.fr  Merci pour votre attention gilles.gesquiere@univ-lyon2.fr dominique.mignot@univ-eiffel.fr jean-yves.toussaint@insa-lyon.fr  contact@pepr-vdbi.fr</vt:lpstr>
      <vt:lpstr>Présentation PowerPoint</vt:lpstr>
      <vt:lpstr>SNA VDBI – PEPR Ville Durable et Bâtiment Innovant  Présentation de l’appel à projet</vt:lpstr>
      <vt:lpstr>PEPR VDBI quelques dates</vt:lpstr>
      <vt:lpstr>Synthèse de la lettre de mission (UGE-CNRS)</vt:lpstr>
      <vt:lpstr>Les quatre grands attendus de l’appel à projet – 1</vt:lpstr>
      <vt:lpstr>Les quatre grands attendus de l’appel à projet – 2</vt:lpstr>
      <vt:lpstr>Les quatre grands attendus de l’appel à projet – 3</vt:lpstr>
      <vt:lpstr>Les quatre grands attendus de l’appel à projet – 4</vt:lpstr>
      <vt:lpstr>Autres grands attendus</vt:lpstr>
      <vt:lpstr>site : https://pepr-vdbi.fr  Merci pour votre attention gilles.gesquiere@univ-lyon2.fr dominique.mignot@univ-eiffel.fr jean-yves.toussaint@insa-lyon.fr  contact@pepr-vdbi.fr</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juin 2022 PEPR SNA : Reunion des directeurs de programme CNRS</dc:title>
  <dc:creator>Jean-Yves TOUSSAINT</dc:creator>
  <cp:lastModifiedBy>GROS Gabriel</cp:lastModifiedBy>
  <cp:revision>315</cp:revision>
  <cp:lastPrinted>2022-09-21T17:14:07Z</cp:lastPrinted>
  <dcterms:created xsi:type="dcterms:W3CDTF">2022-06-07T18:56:58Z</dcterms:created>
  <dcterms:modified xsi:type="dcterms:W3CDTF">2024-01-23T16:20:37Z</dcterms:modified>
</cp:coreProperties>
</file>